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9" r:id="rId2"/>
    <p:sldId id="298" r:id="rId3"/>
    <p:sldId id="299" r:id="rId4"/>
    <p:sldId id="307" r:id="rId5"/>
    <p:sldId id="308" r:id="rId6"/>
    <p:sldId id="309" r:id="rId7"/>
    <p:sldId id="310" r:id="rId8"/>
    <p:sldId id="293" r:id="rId9"/>
    <p:sldId id="286" r:id="rId10"/>
    <p:sldId id="317" r:id="rId11"/>
    <p:sldId id="263" r:id="rId12"/>
    <p:sldId id="311" r:id="rId13"/>
    <p:sldId id="302" r:id="rId14"/>
    <p:sldId id="303" r:id="rId15"/>
    <p:sldId id="304" r:id="rId16"/>
    <p:sldId id="266" r:id="rId17"/>
    <p:sldId id="306" r:id="rId18"/>
    <p:sldId id="313" r:id="rId19"/>
    <p:sldId id="312" r:id="rId20"/>
    <p:sldId id="305" r:id="rId21"/>
    <p:sldId id="314"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1301"/>
    <a:srgbClr val="CCCCFF"/>
    <a:srgbClr val="C49B00"/>
    <a:srgbClr val="FFFFFF"/>
    <a:srgbClr val="CECD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07"/>
    <p:restoredTop sz="90828"/>
  </p:normalViewPr>
  <p:slideViewPr>
    <p:cSldViewPr snapToGrid="0" snapToObjects="1">
      <p:cViewPr>
        <p:scale>
          <a:sx n="80" d="100"/>
          <a:sy n="80" d="100"/>
        </p:scale>
        <p:origin x="88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99F05-9BA7-0847-82B3-941D753A8295}" type="datetimeFigureOut">
              <a:rPr lang="en-US" smtClean="0"/>
              <a:t>8/25/17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99B37-F176-6E42-8AC7-A275D896A4BA}" type="slidenum">
              <a:rPr lang="en-US" smtClean="0"/>
              <a:t>‹#›</a:t>
            </a:fld>
            <a:endParaRPr lang="en-US"/>
          </a:p>
        </p:txBody>
      </p:sp>
    </p:spTree>
    <p:extLst>
      <p:ext uri="{BB962C8B-B14F-4D97-AF65-F5344CB8AC3E}">
        <p14:creationId xmlns:p14="http://schemas.microsoft.com/office/powerpoint/2010/main" val="53161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3</a:t>
            </a:fld>
            <a:endParaRPr lang="en-US"/>
          </a:p>
        </p:txBody>
      </p:sp>
    </p:spTree>
    <p:extLst>
      <p:ext uri="{BB962C8B-B14F-4D97-AF65-F5344CB8AC3E}">
        <p14:creationId xmlns:p14="http://schemas.microsoft.com/office/powerpoint/2010/main" val="30141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15</a:t>
            </a:fld>
            <a:endParaRPr lang="en-US"/>
          </a:p>
        </p:txBody>
      </p:sp>
    </p:spTree>
    <p:extLst>
      <p:ext uri="{BB962C8B-B14F-4D97-AF65-F5344CB8AC3E}">
        <p14:creationId xmlns:p14="http://schemas.microsoft.com/office/powerpoint/2010/main" val="1815268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Final ingredient</a:t>
            </a:r>
            <a:r>
              <a:rPr lang="en-US" baseline="0" dirty="0" smtClean="0"/>
              <a:t> is the escape fraction.  In this work we focus on 3 different parameterizations.  As we saw the halo mass is thought to affect the escape fraction so we use a power law.  We fix the escape fraction for the least and most massive halos that then defines our slope + intercept.  The ejected mass is an attempt to model how SN are seen to affect the escape fraction.  Fix the smallest and largest escape fraction and then define a linear relationship. </a:t>
            </a:r>
          </a:p>
          <a:p>
            <a:endParaRPr lang="en-US" baseline="0" dirty="0" smtClean="0"/>
          </a:p>
          <a:p>
            <a:r>
              <a:rPr lang="en-US" baseline="0" dirty="0" smtClean="0"/>
              <a:t>But because of the power of the SAM we can really be crazy and parameterize the escape fraction however we want.  These are just a few examples.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16</a:t>
            </a:fld>
            <a:endParaRPr lang="en-US"/>
          </a:p>
        </p:txBody>
      </p:sp>
    </p:spTree>
    <p:extLst>
      <p:ext uri="{BB962C8B-B14F-4D97-AF65-F5344CB8AC3E}">
        <p14:creationId xmlns:p14="http://schemas.microsoft.com/office/powerpoint/2010/main" val="1710738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17</a:t>
            </a:fld>
            <a:endParaRPr lang="en-US"/>
          </a:p>
        </p:txBody>
      </p:sp>
    </p:spTree>
    <p:extLst>
      <p:ext uri="{BB962C8B-B14F-4D97-AF65-F5344CB8AC3E}">
        <p14:creationId xmlns:p14="http://schemas.microsoft.com/office/powerpoint/2010/main" val="823302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18</a:t>
            </a:fld>
            <a:endParaRPr lang="en-US"/>
          </a:p>
        </p:txBody>
      </p:sp>
    </p:spTree>
    <p:extLst>
      <p:ext uri="{BB962C8B-B14F-4D97-AF65-F5344CB8AC3E}">
        <p14:creationId xmlns:p14="http://schemas.microsoft.com/office/powerpoint/2010/main" val="44449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a:t>
            </a:r>
            <a:r>
              <a:rPr lang="en-US" baseline="0" dirty="0" smtClean="0"/>
              <a:t> previous talk has hopefully talked about SAMs; if they haven’t give a brief description.  On the left is the SMF which we can see agrees to an acceptable level with the observations.  On the right we see that the rate of ionizing photons reaches a plateau after ~5 </a:t>
            </a:r>
            <a:r>
              <a:rPr lang="en-US" baseline="0" dirty="0" err="1" smtClean="0"/>
              <a:t>Myr</a:t>
            </a:r>
            <a:r>
              <a:rPr lang="en-US" baseline="0" dirty="0" smtClean="0"/>
              <a:t>.  This is a linear relationship that depends upon the SFR which is how we determine the number of ionizing photons emitted by each galaxy.</a:t>
            </a:r>
          </a:p>
          <a:p>
            <a:endParaRPr lang="en-US" baseline="0" dirty="0" smtClean="0"/>
          </a:p>
          <a:p>
            <a:r>
              <a:rPr lang="en-US" baseline="0" dirty="0" smtClean="0"/>
              <a:t>Finally highlight that SAMs take a short amount of time to run; easy to explore parameter space!</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19</a:t>
            </a:fld>
            <a:endParaRPr lang="en-US"/>
          </a:p>
        </p:txBody>
      </p:sp>
    </p:spTree>
    <p:extLst>
      <p:ext uri="{BB962C8B-B14F-4D97-AF65-F5344CB8AC3E}">
        <p14:creationId xmlns:p14="http://schemas.microsoft.com/office/powerpoint/2010/main" val="754334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Link back to observations.  Explain</a:t>
            </a:r>
            <a:r>
              <a:rPr lang="en-US" baseline="0" dirty="0" smtClean="0"/>
              <a:t> contours properly. What we do and don’t know about </a:t>
            </a:r>
            <a:r>
              <a:rPr lang="en-US" baseline="0" dirty="0" err="1" smtClean="0"/>
              <a:t>obs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20</a:t>
            </a:fld>
            <a:endParaRPr lang="en-US"/>
          </a:p>
        </p:txBody>
      </p:sp>
    </p:spTree>
    <p:extLst>
      <p:ext uri="{BB962C8B-B14F-4D97-AF65-F5344CB8AC3E}">
        <p14:creationId xmlns:p14="http://schemas.microsoft.com/office/powerpoint/2010/main" val="416671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just read</a:t>
            </a:r>
            <a:r>
              <a:rPr lang="en-US" baseline="0" dirty="0" smtClean="0"/>
              <a:t> the slide and give a summary.  </a:t>
            </a:r>
            <a:r>
              <a:rPr lang="en-US" baseline="0" dirty="0" err="1" smtClean="0"/>
              <a:t>Ez</a:t>
            </a:r>
            <a:r>
              <a:rPr lang="en-US" baseline="0" dirty="0" smtClean="0"/>
              <a:t> </a:t>
            </a:r>
            <a:r>
              <a:rPr lang="en-US" baseline="0" dirty="0" err="1" smtClean="0"/>
              <a:t>pz</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21</a:t>
            </a:fld>
            <a:endParaRPr lang="en-US"/>
          </a:p>
        </p:txBody>
      </p:sp>
    </p:spTree>
    <p:extLst>
      <p:ext uri="{BB962C8B-B14F-4D97-AF65-F5344CB8AC3E}">
        <p14:creationId xmlns:p14="http://schemas.microsoft.com/office/powerpoint/2010/main" val="51014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4</a:t>
            </a:fld>
            <a:endParaRPr lang="en-US"/>
          </a:p>
        </p:txBody>
      </p:sp>
    </p:spTree>
    <p:extLst>
      <p:ext uri="{BB962C8B-B14F-4D97-AF65-F5344CB8AC3E}">
        <p14:creationId xmlns:p14="http://schemas.microsoft.com/office/powerpoint/2010/main" val="97391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Linking</a:t>
            </a:r>
            <a:r>
              <a:rPr lang="en-US" baseline="0" smtClean="0"/>
              <a:t> this to the next slide by saying </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6</a:t>
            </a:fld>
            <a:endParaRPr lang="en-US"/>
          </a:p>
        </p:txBody>
      </p:sp>
    </p:spTree>
    <p:extLst>
      <p:ext uri="{BB962C8B-B14F-4D97-AF65-F5344CB8AC3E}">
        <p14:creationId xmlns:p14="http://schemas.microsoft.com/office/powerpoint/2010/main" val="156577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8</a:t>
            </a:fld>
            <a:endParaRPr lang="en-US"/>
          </a:p>
        </p:txBody>
      </p:sp>
    </p:spTree>
    <p:extLst>
      <p:ext uri="{BB962C8B-B14F-4D97-AF65-F5344CB8AC3E}">
        <p14:creationId xmlns:p14="http://schemas.microsoft.com/office/powerpoint/2010/main" val="3837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From</a:t>
            </a:r>
            <a:r>
              <a:rPr lang="en-US" baseline="0" dirty="0" smtClean="0"/>
              <a:t> zoom-in simulations that also included a sub-grid model of SFR. </a:t>
            </a:r>
          </a:p>
          <a:p>
            <a:r>
              <a:rPr lang="en-US" baseline="0" dirty="0" err="1" smtClean="0"/>
              <a:t>M_Part</a:t>
            </a:r>
            <a:r>
              <a:rPr lang="en-US" baseline="0" dirty="0" smtClean="0"/>
              <a:t> </a:t>
            </a:r>
            <a:r>
              <a:rPr lang="en-US" baseline="0" dirty="0" err="1" smtClean="0"/>
              <a:t>approx</a:t>
            </a:r>
            <a:r>
              <a:rPr lang="en-US" baseline="0" dirty="0" smtClean="0"/>
              <a:t> 1000 </a:t>
            </a:r>
            <a:r>
              <a:rPr lang="en-US" baseline="0" dirty="0" err="1" smtClean="0"/>
              <a:t>Msun</a:t>
            </a:r>
            <a:r>
              <a:rPr lang="en-US" baseline="0" dirty="0" smtClean="0"/>
              <a:t>, L </a:t>
            </a:r>
            <a:r>
              <a:rPr lang="en-US" baseline="0" dirty="0" err="1" smtClean="0"/>
              <a:t>approx</a:t>
            </a:r>
            <a:r>
              <a:rPr lang="en-US" baseline="0" dirty="0" smtClean="0"/>
              <a:t> 4 h^-1Mpc.  Spatial res </a:t>
            </a:r>
            <a:r>
              <a:rPr lang="en-US" baseline="0" dirty="0" err="1" smtClean="0"/>
              <a:t>approx</a:t>
            </a:r>
            <a:r>
              <a:rPr lang="en-US" baseline="0" dirty="0" smtClean="0"/>
              <a:t> 10pc.</a:t>
            </a:r>
          </a:p>
          <a:p>
            <a:r>
              <a:rPr lang="en-US" baseline="0" dirty="0" smtClean="0"/>
              <a:t>These images show the most massive galaxy from a number of different runs.  Highlights that there is significant variation in the escape fraction over time and that there is a slight delay between the peaks in SFR and the peaks in </a:t>
            </a:r>
            <a:r>
              <a:rPr lang="en-US" baseline="0" dirty="0" err="1" smtClean="0"/>
              <a:t>fesc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9</a:t>
            </a:fld>
            <a:endParaRPr lang="en-US"/>
          </a:p>
        </p:txBody>
      </p:sp>
    </p:spTree>
    <p:extLst>
      <p:ext uri="{BB962C8B-B14F-4D97-AF65-F5344CB8AC3E}">
        <p14:creationId xmlns:p14="http://schemas.microsoft.com/office/powerpoint/2010/main" val="104663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11</a:t>
            </a:fld>
            <a:endParaRPr lang="en-US"/>
          </a:p>
        </p:txBody>
      </p:sp>
    </p:spTree>
    <p:extLst>
      <p:ext uri="{BB962C8B-B14F-4D97-AF65-F5344CB8AC3E}">
        <p14:creationId xmlns:p14="http://schemas.microsoft.com/office/powerpoint/2010/main" val="22475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12</a:t>
            </a:fld>
            <a:endParaRPr lang="en-US"/>
          </a:p>
        </p:txBody>
      </p:sp>
    </p:spTree>
    <p:extLst>
      <p:ext uri="{BB962C8B-B14F-4D97-AF65-F5344CB8AC3E}">
        <p14:creationId xmlns:p14="http://schemas.microsoft.com/office/powerpoint/2010/main" val="111960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an overview of how SAMs</a:t>
            </a:r>
            <a:r>
              <a:rPr lang="en-US" baseline="0" dirty="0" smtClean="0"/>
              <a:t> work.  “SAMs work by moving mass through different reservoirs depending upon coupled DEs.  The processes are (e.g. supernovas heat cold gas </a:t>
            </a:r>
            <a:r>
              <a:rPr lang="en-US" baseline="0" dirty="0" err="1" smtClean="0"/>
              <a:t>etc</a:t>
            </a:r>
            <a:r>
              <a:rPr lang="en-US" baseline="0" dirty="0" smtClean="0"/>
              <a: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AD4ABF7-EEC0-B540-9E80-36EEC75803C9}" type="slidenum">
              <a:rPr lang="en-US" smtClean="0"/>
              <a:t>13</a:t>
            </a:fld>
            <a:endParaRPr lang="en-US"/>
          </a:p>
        </p:txBody>
      </p:sp>
    </p:spTree>
    <p:extLst>
      <p:ext uri="{BB962C8B-B14F-4D97-AF65-F5344CB8AC3E}">
        <p14:creationId xmlns:p14="http://schemas.microsoft.com/office/powerpoint/2010/main" val="130926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Normally people just</a:t>
            </a:r>
            <a:r>
              <a:rPr lang="en-US" baseline="0" dirty="0" smtClean="0"/>
              <a:t> assume constant escape fraction, however this </a:t>
            </a:r>
            <a:r>
              <a:rPr lang="en-US" baseline="0" dirty="0" err="1" smtClean="0"/>
              <a:t>simiplifies</a:t>
            </a:r>
            <a:r>
              <a:rPr lang="en-US" baseline="0" dirty="0" smtClean="0"/>
              <a:t> a lot of things (as we just saw).  As a consequence, are we able to determine a more physical form of the escape fraction that still agrees with general </a:t>
            </a:r>
            <a:r>
              <a:rPr lang="en-US" baseline="0" dirty="0" err="1" smtClean="0"/>
              <a:t>EoR</a:t>
            </a:r>
            <a:r>
              <a:rPr lang="en-US" baseline="0" dirty="0" smtClean="0"/>
              <a:t> things?</a:t>
            </a:r>
            <a:endParaRPr lang="en-US" dirty="0"/>
          </a:p>
        </p:txBody>
      </p:sp>
      <p:sp>
        <p:nvSpPr>
          <p:cNvPr id="4" name="Slide Number Placeholder 3"/>
          <p:cNvSpPr>
            <a:spLocks noGrp="1"/>
          </p:cNvSpPr>
          <p:nvPr>
            <p:ph type="sldNum" sz="quarter" idx="10"/>
          </p:nvPr>
        </p:nvSpPr>
        <p:spPr/>
        <p:txBody>
          <a:bodyPr/>
          <a:lstStyle/>
          <a:p>
            <a:fld id="{B6599B37-F176-6E42-8AC7-A275D896A4BA}" type="slidenum">
              <a:rPr lang="en-US" smtClean="0"/>
              <a:t>14</a:t>
            </a:fld>
            <a:endParaRPr lang="en-US"/>
          </a:p>
        </p:txBody>
      </p:sp>
    </p:spTree>
    <p:extLst>
      <p:ext uri="{BB962C8B-B14F-4D97-AF65-F5344CB8AC3E}">
        <p14:creationId xmlns:p14="http://schemas.microsoft.com/office/powerpoint/2010/main" val="36136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9"/>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2" indent="0" algn="ctr">
              <a:buNone/>
              <a:defRPr sz="1600"/>
            </a:lvl4pPr>
            <a:lvl5pPr marL="1828722" indent="0" algn="ctr">
              <a:buNone/>
              <a:defRPr sz="1600"/>
            </a:lvl5pPr>
            <a:lvl6pPr marL="2285903" indent="0" algn="ctr">
              <a:buNone/>
              <a:defRPr sz="1600"/>
            </a:lvl6pPr>
            <a:lvl7pPr marL="2743083" indent="0" algn="ctr">
              <a:buNone/>
              <a:defRPr sz="1600"/>
            </a:lvl7pPr>
            <a:lvl8pPr marL="3200264" indent="0" algn="ctr">
              <a:buNone/>
              <a:defRPr sz="1600"/>
            </a:lvl8pPr>
            <a:lvl9pPr marL="3657445"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4710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322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82322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4607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8"/>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2" indent="0">
              <a:buNone/>
              <a:defRPr sz="1600">
                <a:solidFill>
                  <a:schemeClr val="tx1">
                    <a:tint val="75000"/>
                  </a:schemeClr>
                </a:solidFill>
              </a:defRPr>
            </a:lvl4pPr>
            <a:lvl5pPr marL="1828722" indent="0">
              <a:buNone/>
              <a:defRPr sz="1600">
                <a:solidFill>
                  <a:schemeClr val="tx1">
                    <a:tint val="75000"/>
                  </a:schemeClr>
                </a:solidFill>
              </a:defRPr>
            </a:lvl5pPr>
            <a:lvl6pPr marL="2285903" indent="0">
              <a:buNone/>
              <a:defRPr sz="1600">
                <a:solidFill>
                  <a:schemeClr val="tx1">
                    <a:tint val="75000"/>
                  </a:schemeClr>
                </a:solidFill>
              </a:defRPr>
            </a:lvl6pPr>
            <a:lvl7pPr marL="2743083" indent="0">
              <a:buNone/>
              <a:defRPr sz="1600">
                <a:solidFill>
                  <a:schemeClr val="tx1">
                    <a:tint val="75000"/>
                  </a:schemeClr>
                </a:solidFill>
              </a:defRPr>
            </a:lvl7pPr>
            <a:lvl8pPr marL="3200264" indent="0">
              <a:buNone/>
              <a:defRPr sz="1600">
                <a:solidFill>
                  <a:schemeClr val="tx1">
                    <a:tint val="75000"/>
                  </a:schemeClr>
                </a:solidFill>
              </a:defRPr>
            </a:lvl8pPr>
            <a:lvl9pPr marL="365744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785BD0-C8B6-E541-8957-C258C7E4C40C}" type="datetimeFigureOut">
              <a:rPr lang="en-US" smtClean="0"/>
              <a:t>8/25/17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5856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4"/>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785BD0-C8B6-E541-8957-C258C7E4C40C}"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9116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4"/>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90" y="1681163"/>
            <a:ext cx="5157787"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3" indent="0">
              <a:buNone/>
              <a:defRPr sz="1600" b="1"/>
            </a:lvl7pPr>
            <a:lvl8pPr marL="3200264" indent="0">
              <a:buNone/>
              <a:defRPr sz="1600" b="1"/>
            </a:lvl8pPr>
            <a:lvl9pPr marL="365744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785BD0-C8B6-E541-8957-C258C7E4C40C}" type="datetimeFigureOut">
              <a:rPr lang="en-US" smtClean="0"/>
              <a:t>8/25/17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04770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785BD0-C8B6-E541-8957-C258C7E4C40C}" type="datetimeFigureOut">
              <a:rPr lang="en-US" smtClean="0"/>
              <a:t>8/25/17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58032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85BD0-C8B6-E541-8957-C258C7E4C40C}" type="datetimeFigureOut">
              <a:rPr lang="en-US" smtClean="0"/>
              <a:t>8/25/17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36575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9"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113759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9" y="987428"/>
            <a:ext cx="6172200" cy="4873625"/>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3" indent="0">
              <a:buNone/>
              <a:defRPr sz="2000"/>
            </a:lvl7pPr>
            <a:lvl8pPr marL="3200264" indent="0">
              <a:buNone/>
              <a:defRPr sz="2000"/>
            </a:lvl8pPr>
            <a:lvl9pPr marL="3657445" indent="0">
              <a:buNone/>
              <a:defRPr sz="2000"/>
            </a:lvl9pPr>
          </a:lstStyle>
          <a:p>
            <a:endParaRPr lang="en-US"/>
          </a:p>
        </p:txBody>
      </p:sp>
      <p:sp>
        <p:nvSpPr>
          <p:cNvPr id="4" name="Text Placeholder 3"/>
          <p:cNvSpPr>
            <a:spLocks noGrp="1"/>
          </p:cNvSpPr>
          <p:nvPr>
            <p:ph type="body" sz="half" idx="2"/>
          </p:nvPr>
        </p:nvSpPr>
        <p:spPr>
          <a:xfrm>
            <a:off x="839788" y="2057401"/>
            <a:ext cx="3932237" cy="3811589"/>
          </a:xfrm>
        </p:spPr>
        <p:txBody>
          <a:bodyPr/>
          <a:lstStyle>
            <a:lvl1pPr marL="0" indent="0">
              <a:buNone/>
              <a:defRPr sz="1600"/>
            </a:lvl1pPr>
            <a:lvl2pPr marL="457181" indent="0">
              <a:buNone/>
              <a:defRPr sz="1400"/>
            </a:lvl2pPr>
            <a:lvl3pPr marL="914361" indent="0">
              <a:buNone/>
              <a:defRPr sz="1200"/>
            </a:lvl3pPr>
            <a:lvl4pPr marL="1371542" indent="0">
              <a:buNone/>
              <a:defRPr sz="1000"/>
            </a:lvl4pPr>
            <a:lvl5pPr marL="1828722" indent="0">
              <a:buNone/>
              <a:defRPr sz="1000"/>
            </a:lvl5pPr>
            <a:lvl6pPr marL="2285903" indent="0">
              <a:buNone/>
              <a:defRPr sz="1000"/>
            </a:lvl6pPr>
            <a:lvl7pPr marL="2743083" indent="0">
              <a:buNone/>
              <a:defRPr sz="1000"/>
            </a:lvl7pPr>
            <a:lvl8pPr marL="3200264" indent="0">
              <a:buNone/>
              <a:defRPr sz="1000"/>
            </a:lvl8pPr>
            <a:lvl9pPr marL="365744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785BD0-C8B6-E541-8957-C258C7E4C40C}" type="datetimeFigureOut">
              <a:rPr lang="en-US" smtClean="0"/>
              <a:t>8/25/17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550188-E3FF-FF45-AA0D-B0B350D8CF74}" type="slidenum">
              <a:rPr lang="en-US" smtClean="0"/>
              <a:t>‹#›</a:t>
            </a:fld>
            <a:endParaRPr lang="en-US"/>
          </a:p>
        </p:txBody>
      </p:sp>
    </p:spTree>
    <p:extLst>
      <p:ext uri="{BB962C8B-B14F-4D97-AF65-F5344CB8AC3E}">
        <p14:creationId xmlns:p14="http://schemas.microsoft.com/office/powerpoint/2010/main" val="592105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4"/>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3"/>
            <a:ext cx="27432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EA785BD0-C8B6-E541-8957-C258C7E4C40C}" type="datetimeFigureOut">
              <a:rPr lang="en-US" smtClean="0"/>
              <a:t>8/25/17</a:t>
            </a:fld>
            <a:endParaRPr lang="en-US"/>
          </a:p>
        </p:txBody>
      </p:sp>
      <p:sp>
        <p:nvSpPr>
          <p:cNvPr id="5" name="Footer Placeholder 4"/>
          <p:cNvSpPr>
            <a:spLocks noGrp="1"/>
          </p:cNvSpPr>
          <p:nvPr>
            <p:ph type="ftr" sz="quarter" idx="3"/>
          </p:nvPr>
        </p:nvSpPr>
        <p:spPr>
          <a:xfrm>
            <a:off x="4038600" y="6356353"/>
            <a:ext cx="41148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3"/>
            <a:ext cx="27432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E9550188-E3FF-FF45-AA0D-B0B350D8CF74}" type="slidenum">
              <a:rPr lang="en-US" smtClean="0"/>
              <a:t>‹#›</a:t>
            </a:fld>
            <a:endParaRPr lang="en-US"/>
          </a:p>
        </p:txBody>
      </p:sp>
    </p:spTree>
    <p:extLst>
      <p:ext uri="{BB962C8B-B14F-4D97-AF65-F5344CB8AC3E}">
        <p14:creationId xmlns:p14="http://schemas.microsoft.com/office/powerpoint/2010/main" val="995866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71" indent="-228590" algn="l" defTabSz="91436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51" indent="-228590" algn="l" defTabSz="91436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32"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1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93"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7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54"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35" indent="-228590" algn="l" defTabSz="91436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3"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22830" cy="6858000"/>
          </a:xfrm>
          <a:prstGeom prst="rect">
            <a:avLst/>
          </a:prstGeom>
        </p:spPr>
      </p:pic>
    </p:spTree>
    <p:extLst>
      <p:ext uri="{BB962C8B-B14F-4D97-AF65-F5344CB8AC3E}">
        <p14:creationId xmlns:p14="http://schemas.microsoft.com/office/powerpoint/2010/main" val="818252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38" y="834719"/>
            <a:ext cx="12941154" cy="6184900"/>
          </a:xfrm>
          <a:prstGeom prst="rect">
            <a:avLst/>
          </a:prstGeom>
        </p:spPr>
      </p:pic>
      <p:sp>
        <p:nvSpPr>
          <p:cNvPr id="5" name="TextBox 4"/>
          <p:cNvSpPr txBox="1"/>
          <p:nvPr/>
        </p:nvSpPr>
        <p:spPr>
          <a:xfrm>
            <a:off x="1074156"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Forms </a:t>
            </a:r>
          </a:p>
          <a:p>
            <a:pPr algn="ctr"/>
            <a:r>
              <a:rPr lang="en-US" sz="2400" dirty="0" smtClean="0">
                <a:latin typeface="Bangla Sangam MN" charset="0"/>
                <a:ea typeface="Bangla Sangam MN" charset="0"/>
                <a:cs typeface="Bangla Sangam MN" charset="0"/>
              </a:rPr>
              <a:t>Stars</a:t>
            </a:r>
            <a:endParaRPr lang="en-US" sz="2400" dirty="0">
              <a:latin typeface="Bangla Sangam MN" charset="0"/>
              <a:ea typeface="Bangla Sangam MN" charset="0"/>
              <a:cs typeface="Bangla Sangam MN" charset="0"/>
            </a:endParaRPr>
          </a:p>
        </p:txBody>
      </p:sp>
      <p:sp>
        <p:nvSpPr>
          <p:cNvPr id="6" name="TextBox 5"/>
          <p:cNvSpPr txBox="1"/>
          <p:nvPr/>
        </p:nvSpPr>
        <p:spPr>
          <a:xfrm>
            <a:off x="1074156" y="3627333"/>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Accretes </a:t>
            </a:r>
          </a:p>
          <a:p>
            <a:pPr algn="ctr"/>
            <a:r>
              <a:rPr lang="en-US" sz="2400" dirty="0" smtClean="0">
                <a:latin typeface="Bangla Sangam MN" charset="0"/>
                <a:ea typeface="Bangla Sangam MN" charset="0"/>
                <a:cs typeface="Bangla Sangam MN" charset="0"/>
              </a:rPr>
              <a:t>Matter</a:t>
            </a:r>
            <a:endParaRPr lang="en-US" sz="2400" dirty="0">
              <a:latin typeface="Bangla Sangam MN" charset="0"/>
              <a:ea typeface="Bangla Sangam MN" charset="0"/>
              <a:cs typeface="Bangla Sangam MN" charset="0"/>
            </a:endParaRPr>
          </a:p>
        </p:txBody>
      </p:sp>
      <p:sp>
        <p:nvSpPr>
          <p:cNvPr id="7" name="TextBox 6"/>
          <p:cNvSpPr txBox="1"/>
          <p:nvPr/>
        </p:nvSpPr>
        <p:spPr>
          <a:xfrm>
            <a:off x="6376072"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Stars Emit</a:t>
            </a:r>
          </a:p>
          <a:p>
            <a:pPr algn="ctr"/>
            <a:r>
              <a:rPr lang="en-US" sz="2400" dirty="0" smtClean="0">
                <a:latin typeface="Bangla Sangam MN" charset="0"/>
                <a:ea typeface="Bangla Sangam MN" charset="0"/>
                <a:cs typeface="Bangla Sangam MN" charset="0"/>
              </a:rPr>
              <a:t>Photons</a:t>
            </a:r>
            <a:endParaRPr lang="en-US" sz="2400" dirty="0">
              <a:latin typeface="Bangla Sangam MN" charset="0"/>
              <a:ea typeface="Bangla Sangam MN" charset="0"/>
              <a:cs typeface="Bangla Sangam MN" charset="0"/>
            </a:endParaRPr>
          </a:p>
        </p:txBody>
      </p:sp>
      <p:sp>
        <p:nvSpPr>
          <p:cNvPr id="8" name="TextBox 7"/>
          <p:cNvSpPr txBox="1"/>
          <p:nvPr/>
        </p:nvSpPr>
        <p:spPr>
          <a:xfrm>
            <a:off x="6376072" y="360115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Photons Ionize</a:t>
            </a:r>
          </a:p>
          <a:p>
            <a:pPr algn="ctr"/>
            <a:r>
              <a:rPr lang="en-US" sz="2400" dirty="0" smtClean="0">
                <a:latin typeface="Bangla Sangam MN" charset="0"/>
                <a:ea typeface="Bangla Sangam MN" charset="0"/>
                <a:cs typeface="Bangla Sangam MN" charset="0"/>
              </a:rPr>
              <a:t>IGM</a:t>
            </a:r>
            <a:endParaRPr lang="en-US" sz="2400" dirty="0">
              <a:latin typeface="Bangla Sangam MN" charset="0"/>
              <a:ea typeface="Bangla Sangam MN" charset="0"/>
              <a:cs typeface="Bangla Sangam MN" charset="0"/>
            </a:endParaRPr>
          </a:p>
        </p:txBody>
      </p:sp>
      <p:sp>
        <p:nvSpPr>
          <p:cNvPr id="9" name="TextBox 8"/>
          <p:cNvSpPr txBox="1"/>
          <p:nvPr/>
        </p:nvSpPr>
        <p:spPr>
          <a:xfrm>
            <a:off x="3781928" y="581013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IGM Suppresses</a:t>
            </a:r>
          </a:p>
          <a:p>
            <a:pPr algn="ctr"/>
            <a:r>
              <a:rPr lang="en-US" sz="2400" dirty="0" smtClean="0">
                <a:latin typeface="Bangla Sangam MN" charset="0"/>
                <a:ea typeface="Bangla Sangam MN" charset="0"/>
                <a:cs typeface="Bangla Sangam MN" charset="0"/>
              </a:rPr>
              <a:t>Accretion</a:t>
            </a:r>
            <a:endParaRPr lang="en-US" sz="2400" dirty="0">
              <a:latin typeface="Bangla Sangam MN" charset="0"/>
              <a:ea typeface="Bangla Sangam MN" charset="0"/>
              <a:cs typeface="Bangla Sangam MN" charset="0"/>
            </a:endParaRPr>
          </a:p>
        </p:txBody>
      </p:sp>
      <p:sp>
        <p:nvSpPr>
          <p:cNvPr id="10"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19778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00" y="2087713"/>
            <a:ext cx="11861800" cy="2780248"/>
          </a:xfrm>
          <a:prstGeom prst="rect">
            <a:avLst/>
          </a:prstGeom>
          <a:noFill/>
        </p:spPr>
        <p:txBody>
          <a:bodyPr wrap="square" rtlCol="0">
            <a:spAutoFit/>
          </a:bodyPr>
          <a:lstStyle/>
          <a:p>
            <a:r>
              <a:rPr lang="en-US" sz="3600" dirty="0" smtClean="0">
                <a:solidFill>
                  <a:schemeClr val="bg1"/>
                </a:solidFill>
                <a:latin typeface="Bangla Sangam MN" charset="0"/>
                <a:ea typeface="Bangla Sangam MN" charset="0"/>
                <a:cs typeface="Bangla Sangam MN" charset="0"/>
              </a:rPr>
              <a:t>Can we model the interplay between galaxies and the evolution of ionized hydrogen?</a:t>
            </a:r>
            <a:r>
              <a:rPr lang="en-US" sz="3600" baseline="30000" dirty="0" smtClean="0">
                <a:solidFill>
                  <a:schemeClr val="bg1"/>
                </a:solidFill>
                <a:latin typeface="Bangla Sangam MN" charset="0"/>
                <a:ea typeface="Bangla Sangam MN" charset="0"/>
                <a:cs typeface="Bangla Sangam MN" charset="0"/>
              </a:rPr>
              <a:t>*</a:t>
            </a:r>
            <a:endParaRPr lang="en-US" sz="2800" baseline="30000" dirty="0" smtClean="0">
              <a:solidFill>
                <a:schemeClr val="bg1"/>
              </a:solidFill>
              <a:latin typeface="Bangla Sangam MN" charset="0"/>
              <a:ea typeface="Bangla Sangam MN" charset="0"/>
              <a:cs typeface="Bangla Sangam MN" charset="0"/>
            </a:endParaRPr>
          </a:p>
          <a:p>
            <a:endParaRPr lang="en-US" sz="2800" baseline="30000" dirty="0" smtClean="0">
              <a:solidFill>
                <a:schemeClr val="bg1"/>
              </a:solidFill>
              <a:latin typeface="Bangla Sangam MN" charset="0"/>
              <a:ea typeface="Bangla Sangam MN" charset="0"/>
              <a:cs typeface="Bangla Sangam MN" charset="0"/>
            </a:endParaRP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How does the topology change?</a:t>
            </a: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How does the duration change?</a:t>
            </a:r>
          </a:p>
          <a:p>
            <a:pPr marL="1028700" lvl="1" indent="-571500">
              <a:buFont typeface="Arial" charset="0"/>
              <a:buChar char="•"/>
            </a:pPr>
            <a:r>
              <a:rPr lang="en-US" sz="2800" dirty="0" smtClean="0">
                <a:solidFill>
                  <a:schemeClr val="bg1"/>
                </a:solidFill>
                <a:latin typeface="Bangla Sangam MN" charset="0"/>
                <a:ea typeface="Bangla Sangam MN" charset="0"/>
                <a:cs typeface="Bangla Sangam MN" charset="0"/>
              </a:rPr>
              <a:t>Can we observationally detect the effects?</a:t>
            </a:r>
            <a:endParaRPr lang="en-US" sz="1400" dirty="0">
              <a:solidFill>
                <a:schemeClr val="bg1"/>
              </a:solidFill>
              <a:latin typeface="Bangla Sangam MN" charset="0"/>
              <a:ea typeface="Bangla Sangam MN" charset="0"/>
              <a:cs typeface="Bangla Sangam MN" charset="0"/>
            </a:endParaRPr>
          </a:p>
        </p:txBody>
      </p:sp>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My Aim</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TextBox 2"/>
          <p:cNvSpPr txBox="1"/>
          <p:nvPr/>
        </p:nvSpPr>
        <p:spPr>
          <a:xfrm>
            <a:off x="177800" y="6534834"/>
            <a:ext cx="7186863" cy="646331"/>
          </a:xfrm>
          <a:prstGeom prst="rect">
            <a:avLst/>
          </a:prstGeom>
          <a:noFill/>
        </p:spPr>
        <p:txBody>
          <a:bodyPr wrap="square" rtlCol="0">
            <a:spAutoFit/>
          </a:bodyPr>
          <a:lstStyle/>
          <a:p>
            <a:r>
              <a:rPr lang="en-US" dirty="0">
                <a:solidFill>
                  <a:schemeClr val="bg1"/>
                </a:solidFill>
                <a:latin typeface="Bangla Sangam MN" charset="0"/>
                <a:ea typeface="Bangla Sangam MN" charset="0"/>
                <a:cs typeface="Bangla Sangam MN" charset="0"/>
              </a:rPr>
              <a:t>(* Hopefully yes otherwise no Dr. Seiler in the future).</a:t>
            </a:r>
          </a:p>
          <a:p>
            <a:endParaRPr lang="en-US" dirty="0"/>
          </a:p>
        </p:txBody>
      </p:sp>
    </p:spTree>
    <p:extLst>
      <p:ext uri="{BB962C8B-B14F-4D97-AF65-F5344CB8AC3E}">
        <p14:creationId xmlns:p14="http://schemas.microsoft.com/office/powerpoint/2010/main" val="886323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Takes Two To Tango</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TextBox 4"/>
          <p:cNvSpPr txBox="1"/>
          <p:nvPr/>
        </p:nvSpPr>
        <p:spPr>
          <a:xfrm>
            <a:off x="177800" y="2087713"/>
            <a:ext cx="11861800" cy="1938992"/>
          </a:xfrm>
          <a:prstGeom prst="rect">
            <a:avLst/>
          </a:prstGeom>
          <a:noFill/>
        </p:spPr>
        <p:txBody>
          <a:bodyPr wrap="square" rtlCol="0">
            <a:spAutoFit/>
          </a:bodyPr>
          <a:lstStyle/>
          <a:p>
            <a:pPr marL="742950" indent="-742950">
              <a:buAutoNum type="arabicPeriod"/>
            </a:pPr>
            <a:r>
              <a:rPr lang="en-US" sz="3600" dirty="0" smtClean="0">
                <a:solidFill>
                  <a:schemeClr val="bg1"/>
                </a:solidFill>
                <a:latin typeface="Bangla Sangam MN" charset="0"/>
                <a:ea typeface="Bangla Sangam MN" charset="0"/>
                <a:cs typeface="Bangla Sangam MN" charset="0"/>
              </a:rPr>
              <a:t>Evolve a galaxy population through cosmic time.</a:t>
            </a:r>
            <a:endParaRPr lang="en-US" sz="1400" dirty="0">
              <a:solidFill>
                <a:schemeClr val="bg1"/>
              </a:solidFill>
              <a:latin typeface="Bangla Sangam MN" charset="0"/>
              <a:ea typeface="Bangla Sangam MN" charset="0"/>
              <a:cs typeface="Bangla Sangam MN" charset="0"/>
            </a:endParaRPr>
          </a:p>
          <a:p>
            <a:pPr marL="2114550" lvl="3" indent="-742950">
              <a:buFont typeface="Wingdings" charset="2"/>
              <a:buChar char="Ø"/>
            </a:pPr>
            <a:r>
              <a:rPr lang="en-US" sz="2800" dirty="0" smtClean="0">
                <a:solidFill>
                  <a:schemeClr val="bg1"/>
                </a:solidFill>
                <a:latin typeface="Bangla Sangam MN" charset="0"/>
                <a:ea typeface="Bangla Sangam MN" charset="0"/>
                <a:cs typeface="Bangla Sangam MN" charset="0"/>
              </a:rPr>
              <a:t>Need to track their properties for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a:t>
            </a:r>
          </a:p>
          <a:p>
            <a:pPr marL="2114550" lvl="3" indent="-742950">
              <a:buFont typeface="Wingdings" charset="2"/>
              <a:buChar char="Ø"/>
            </a:pPr>
            <a:r>
              <a:rPr lang="en-US" sz="2800" dirty="0" smtClean="0">
                <a:solidFill>
                  <a:schemeClr val="bg1"/>
                </a:solidFill>
                <a:latin typeface="Bangla Sangam MN" charset="0"/>
                <a:ea typeface="Bangla Sangam MN" charset="0"/>
                <a:cs typeface="Bangla Sangam MN" charset="0"/>
              </a:rPr>
              <a:t>Needs to be quick so we can test the effects of supernova/AGN/</a:t>
            </a:r>
            <a:r>
              <a:rPr lang="en-US" sz="2800" dirty="0" err="1" smtClean="0">
                <a:solidFill>
                  <a:schemeClr val="bg1"/>
                </a:solidFill>
                <a:latin typeface="Bangla Sangam MN" charset="0"/>
                <a:ea typeface="Bangla Sangam MN" charset="0"/>
                <a:cs typeface="Bangla Sangam MN" charset="0"/>
              </a:rPr>
              <a:t>etc</a:t>
            </a:r>
            <a:r>
              <a:rPr lang="en-US" sz="2800" dirty="0" smtClean="0">
                <a:solidFill>
                  <a:schemeClr val="bg1"/>
                </a:solidFill>
                <a:latin typeface="Bangla Sangam MN" charset="0"/>
                <a:ea typeface="Bangla Sangam MN" charset="0"/>
                <a:cs typeface="Bangla Sangam MN" charset="0"/>
              </a:rPr>
              <a:t> feedback.</a:t>
            </a:r>
          </a:p>
        </p:txBody>
      </p:sp>
      <p:sp>
        <p:nvSpPr>
          <p:cNvPr id="8" name="TextBox 7"/>
          <p:cNvSpPr txBox="1"/>
          <p:nvPr/>
        </p:nvSpPr>
        <p:spPr>
          <a:xfrm>
            <a:off x="177800" y="4998855"/>
            <a:ext cx="11861800" cy="1508105"/>
          </a:xfrm>
          <a:prstGeom prst="rect">
            <a:avLst/>
          </a:prstGeom>
          <a:noFill/>
        </p:spPr>
        <p:txBody>
          <a:bodyPr wrap="square" rtlCol="0">
            <a:spAutoFit/>
          </a:bodyPr>
          <a:lstStyle/>
          <a:p>
            <a:pPr marL="742950" indent="-742950">
              <a:buFont typeface="+mj-lt"/>
              <a:buAutoNum type="arabicPeriod" startAt="2"/>
            </a:pPr>
            <a:r>
              <a:rPr lang="en-US" sz="3600" dirty="0" smtClean="0">
                <a:solidFill>
                  <a:schemeClr val="bg1"/>
                </a:solidFill>
                <a:latin typeface="Bangla Sangam MN" charset="0"/>
                <a:ea typeface="Bangla Sangam MN" charset="0"/>
                <a:cs typeface="Bangla Sangam MN" charset="0"/>
              </a:rPr>
              <a:t>Simulate the evolution of neutral hydrogen.</a:t>
            </a:r>
          </a:p>
          <a:p>
            <a:pPr marL="2114550" lvl="3" indent="-742950">
              <a:buFont typeface="Wingdings" charset="2"/>
              <a:buChar char="Ø"/>
            </a:pPr>
            <a:r>
              <a:rPr lang="en-US" sz="2800" dirty="0" smtClean="0">
                <a:solidFill>
                  <a:schemeClr val="bg1"/>
                </a:solidFill>
                <a:latin typeface="Bangla Sangam MN" charset="0"/>
                <a:ea typeface="Bangla Sangam MN" charset="0"/>
                <a:cs typeface="Bangla Sangam MN" charset="0"/>
              </a:rPr>
              <a:t>Needs to be quick so we can test different </a:t>
            </a:r>
            <a:r>
              <a:rPr lang="en-US" sz="2800" dirty="0" err="1" smtClean="0">
                <a:solidFill>
                  <a:schemeClr val="bg1"/>
                </a:solidFill>
                <a:latin typeface="Bangla Sangam MN" charset="0"/>
                <a:ea typeface="Bangla Sangam MN" charset="0"/>
                <a:cs typeface="Bangla Sangam MN" charset="0"/>
              </a:rPr>
              <a:t>f</a:t>
            </a:r>
            <a:r>
              <a:rPr lang="en-US" sz="2800" baseline="-25000" dirty="0" err="1" smtClean="0">
                <a:solidFill>
                  <a:schemeClr val="bg1"/>
                </a:solidFill>
                <a:latin typeface="Bangla Sangam MN" charset="0"/>
                <a:ea typeface="Bangla Sangam MN" charset="0"/>
                <a:cs typeface="Bangla Sangam MN" charset="0"/>
              </a:rPr>
              <a:t>esc</a:t>
            </a:r>
            <a:r>
              <a:rPr lang="en-US" sz="2800" dirty="0" smtClean="0">
                <a:solidFill>
                  <a:schemeClr val="bg1"/>
                </a:solidFill>
                <a:latin typeface="Bangla Sangam MN" charset="0"/>
                <a:ea typeface="Bangla Sangam MN" charset="0"/>
                <a:cs typeface="Bangla Sangam MN" charset="0"/>
              </a:rPr>
              <a:t> choices.</a:t>
            </a:r>
          </a:p>
        </p:txBody>
      </p:sp>
    </p:spTree>
    <p:extLst>
      <p:ext uri="{BB962C8B-B14F-4D97-AF65-F5344CB8AC3E}">
        <p14:creationId xmlns:p14="http://schemas.microsoft.com/office/powerpoint/2010/main" val="4481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Semi-Analytic Models </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4" name="TextBox 3"/>
          <p:cNvSpPr txBox="1"/>
          <p:nvPr/>
        </p:nvSpPr>
        <p:spPr>
          <a:xfrm>
            <a:off x="4540250" y="148336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Cold Gas</a:t>
            </a:r>
          </a:p>
          <a:p>
            <a:pPr algn="ctr"/>
            <a:endParaRPr lang="en-US" dirty="0"/>
          </a:p>
          <a:p>
            <a:pPr algn="ctr"/>
            <a:endParaRPr lang="en-US" dirty="0"/>
          </a:p>
        </p:txBody>
      </p:sp>
      <p:sp>
        <p:nvSpPr>
          <p:cNvPr id="5" name="TextBox 4"/>
          <p:cNvSpPr txBox="1"/>
          <p:nvPr/>
        </p:nvSpPr>
        <p:spPr>
          <a:xfrm>
            <a:off x="1428750" y="344170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Hot Gas</a:t>
            </a:r>
          </a:p>
          <a:p>
            <a:pPr algn="ctr"/>
            <a:endParaRPr lang="en-US" dirty="0"/>
          </a:p>
          <a:p>
            <a:pPr algn="ctr"/>
            <a:endParaRPr lang="en-US" dirty="0"/>
          </a:p>
        </p:txBody>
      </p:sp>
      <p:sp>
        <p:nvSpPr>
          <p:cNvPr id="6" name="TextBox 5"/>
          <p:cNvSpPr txBox="1"/>
          <p:nvPr/>
        </p:nvSpPr>
        <p:spPr>
          <a:xfrm>
            <a:off x="7651750" y="3441700"/>
            <a:ext cx="3111500" cy="1508105"/>
          </a:xfrm>
          <a:prstGeom prst="rect">
            <a:avLst/>
          </a:prstGeom>
          <a:solidFill>
            <a:schemeClr val="accent1">
              <a:lumMod val="40000"/>
              <a:lumOff val="60000"/>
            </a:schemeClr>
          </a:solidFill>
          <a:effectLst>
            <a:glow rad="127000">
              <a:srgbClr val="A11401">
                <a:alpha val="68000"/>
              </a:srgbClr>
            </a:glow>
          </a:effectLst>
        </p:spPr>
        <p:txBody>
          <a:bodyPr wrap="square" rtlCol="0">
            <a:spAutoFit/>
          </a:bodyPr>
          <a:lstStyle/>
          <a:p>
            <a:pPr algn="ctr"/>
            <a:endParaRPr lang="en-US" dirty="0" smtClean="0"/>
          </a:p>
          <a:p>
            <a:pPr algn="ctr"/>
            <a:endParaRPr lang="en-US" dirty="0"/>
          </a:p>
          <a:p>
            <a:pPr algn="ctr"/>
            <a:r>
              <a:rPr lang="en-US" sz="2000" dirty="0" smtClean="0">
                <a:latin typeface="Bangla Sangam MN" charset="0"/>
                <a:ea typeface="Bangla Sangam MN" charset="0"/>
                <a:cs typeface="Bangla Sangam MN" charset="0"/>
              </a:rPr>
              <a:t>Ejected Gas</a:t>
            </a:r>
          </a:p>
          <a:p>
            <a:pPr algn="ctr"/>
            <a:endParaRPr lang="en-US" dirty="0"/>
          </a:p>
          <a:p>
            <a:pPr algn="ctr"/>
            <a:endParaRPr lang="en-US" dirty="0"/>
          </a:p>
        </p:txBody>
      </p:sp>
      <p:cxnSp>
        <p:nvCxnSpPr>
          <p:cNvPr id="12" name="Straight Arrow Connector 11"/>
          <p:cNvCxnSpPr/>
          <p:nvPr/>
        </p:nvCxnSpPr>
        <p:spPr>
          <a:xfrm flipV="1">
            <a:off x="1676400" y="2426162"/>
            <a:ext cx="2619375" cy="980525"/>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235200" y="5067300"/>
            <a:ext cx="9525" cy="1137456"/>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5624" y="5396421"/>
            <a:ext cx="2873376" cy="1200329"/>
          </a:xfrm>
          <a:prstGeom prst="rect">
            <a:avLst/>
          </a:prstGeom>
          <a:noFill/>
        </p:spPr>
        <p:txBody>
          <a:bodyPr wrap="square" rtlCol="0">
            <a:spAutoFit/>
          </a:bodyPr>
          <a:lstStyle/>
          <a:p>
            <a:r>
              <a:rPr lang="en-US" dirty="0" err="1" smtClean="0">
                <a:solidFill>
                  <a:schemeClr val="bg1"/>
                </a:solidFill>
                <a:latin typeface="Bangla Sangam MN" charset="0"/>
                <a:ea typeface="Bangla Sangam MN" charset="0"/>
                <a:cs typeface="Bangla Sangam MN" charset="0"/>
              </a:rPr>
              <a:t>Infalling</a:t>
            </a:r>
            <a:r>
              <a:rPr lang="en-US" dirty="0" smtClean="0">
                <a:solidFill>
                  <a:schemeClr val="bg1"/>
                </a:solidFill>
                <a:latin typeface="Bangla Sangam MN" charset="0"/>
                <a:ea typeface="Bangla Sangam MN" charset="0"/>
                <a:cs typeface="Bangla Sangam MN" charset="0"/>
              </a:rPr>
              <a:t> Gas</a:t>
            </a:r>
          </a:p>
          <a:p>
            <a:endParaRPr lang="en-US" dirty="0">
              <a:solidFill>
                <a:schemeClr val="bg1"/>
              </a:solidFill>
              <a:latin typeface="Bangla Sangam MN" charset="0"/>
              <a:ea typeface="Bangla Sangam MN" charset="0"/>
              <a:cs typeface="Bangla Sangam MN" charset="0"/>
            </a:endParaRPr>
          </a:p>
          <a:p>
            <a:r>
              <a:rPr lang="en-US" dirty="0" smtClean="0">
                <a:solidFill>
                  <a:schemeClr val="bg1"/>
                </a:solidFill>
                <a:latin typeface="Bangla Sangam MN" charset="0"/>
                <a:ea typeface="Bangla Sangam MN" charset="0"/>
                <a:cs typeface="Bangla Sangam MN" charset="0"/>
              </a:rPr>
              <a:t>(including </a:t>
            </a:r>
          </a:p>
          <a:p>
            <a:r>
              <a:rPr lang="en-US" dirty="0" smtClean="0">
                <a:solidFill>
                  <a:schemeClr val="bg1"/>
                </a:solidFill>
                <a:latin typeface="Bangla Sangam MN" charset="0"/>
                <a:ea typeface="Bangla Sangam MN" charset="0"/>
                <a:cs typeface="Bangla Sangam MN" charset="0"/>
              </a:rPr>
              <a:t>reionization feedback)</a:t>
            </a:r>
            <a:endParaRPr lang="en-US" dirty="0">
              <a:solidFill>
                <a:schemeClr val="bg1"/>
              </a:solidFill>
              <a:latin typeface="Bangla Sangam MN" charset="0"/>
              <a:ea typeface="Bangla Sangam MN" charset="0"/>
              <a:cs typeface="Bangla Sangam MN" charset="0"/>
            </a:endParaRPr>
          </a:p>
        </p:txBody>
      </p:sp>
      <p:sp>
        <p:nvSpPr>
          <p:cNvPr id="19" name="TextBox 18"/>
          <p:cNvSpPr txBox="1"/>
          <p:nvPr/>
        </p:nvSpPr>
        <p:spPr>
          <a:xfrm>
            <a:off x="1422400" y="2579586"/>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Cooling</a:t>
            </a:r>
            <a:endParaRPr lang="en-US" dirty="0">
              <a:solidFill>
                <a:schemeClr val="bg1"/>
              </a:solidFill>
              <a:latin typeface="Bangla Sangam MN" charset="0"/>
              <a:ea typeface="Bangla Sangam MN" charset="0"/>
              <a:cs typeface="Bangla Sangam MN" charset="0"/>
            </a:endParaRPr>
          </a:p>
        </p:txBody>
      </p:sp>
      <p:sp>
        <p:nvSpPr>
          <p:cNvPr id="21" name="TextBox 20"/>
          <p:cNvSpPr txBox="1"/>
          <p:nvPr/>
        </p:nvSpPr>
        <p:spPr>
          <a:xfrm>
            <a:off x="5029200" y="3569187"/>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Incorporation</a:t>
            </a:r>
            <a:endParaRPr lang="en-US" dirty="0">
              <a:solidFill>
                <a:schemeClr val="bg1"/>
              </a:solidFill>
              <a:latin typeface="Bangla Sangam MN" charset="0"/>
              <a:ea typeface="Bangla Sangam MN" charset="0"/>
              <a:cs typeface="Bangla Sangam MN" charset="0"/>
            </a:endParaRPr>
          </a:p>
        </p:txBody>
      </p:sp>
      <p:cxnSp>
        <p:nvCxnSpPr>
          <p:cNvPr id="22" name="Straight Arrow Connector 21"/>
          <p:cNvCxnSpPr/>
          <p:nvPr/>
        </p:nvCxnSpPr>
        <p:spPr>
          <a:xfrm flipH="1">
            <a:off x="4635500" y="4038600"/>
            <a:ext cx="2908300" cy="0"/>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747000" y="2212420"/>
            <a:ext cx="4203700" cy="9604"/>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21150" y="3011955"/>
            <a:ext cx="3283585"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Supernovae Heating</a:t>
            </a:r>
            <a:endParaRPr lang="en-US" dirty="0">
              <a:solidFill>
                <a:schemeClr val="bg1"/>
              </a:solidFill>
              <a:latin typeface="Bangla Sangam MN" charset="0"/>
              <a:ea typeface="Bangla Sangam MN" charset="0"/>
              <a:cs typeface="Bangla Sangam MN" charset="0"/>
            </a:endParaRPr>
          </a:p>
        </p:txBody>
      </p:sp>
      <p:cxnSp>
        <p:nvCxnSpPr>
          <p:cNvPr id="29" name="Straight Arrow Connector 28"/>
          <p:cNvCxnSpPr/>
          <p:nvPr/>
        </p:nvCxnSpPr>
        <p:spPr>
          <a:xfrm flipH="1">
            <a:off x="3771901" y="2579586"/>
            <a:ext cx="634999" cy="801701"/>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004300" y="1843088"/>
            <a:ext cx="2133600"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Star Formation</a:t>
            </a:r>
            <a:endParaRPr lang="en-US" dirty="0">
              <a:solidFill>
                <a:schemeClr val="bg1"/>
              </a:solidFill>
              <a:latin typeface="Bangla Sangam MN" charset="0"/>
              <a:ea typeface="Bangla Sangam MN" charset="0"/>
              <a:cs typeface="Bangla Sangam MN" charset="0"/>
            </a:endParaRPr>
          </a:p>
        </p:txBody>
      </p:sp>
      <p:cxnSp>
        <p:nvCxnSpPr>
          <p:cNvPr id="35" name="Straight Arrow Connector 34"/>
          <p:cNvCxnSpPr/>
          <p:nvPr/>
        </p:nvCxnSpPr>
        <p:spPr>
          <a:xfrm>
            <a:off x="4648200" y="4428422"/>
            <a:ext cx="2907792" cy="0"/>
          </a:xfrm>
          <a:prstGeom prst="straightConnector1">
            <a:avLst/>
          </a:prstGeom>
          <a:ln w="50800">
            <a:solidFill>
              <a:srgbClr val="A1140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029200" y="4595862"/>
            <a:ext cx="2133600" cy="646331"/>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Supernovae Ejection</a:t>
            </a:r>
            <a:endParaRPr lang="en-US" dirty="0">
              <a:solidFill>
                <a:schemeClr val="bg1"/>
              </a:solidFill>
              <a:latin typeface="Bangla Sangam MN" charset="0"/>
              <a:ea typeface="Bangla Sangam MN" charset="0"/>
              <a:cs typeface="Bangla Sangam MN" charset="0"/>
            </a:endParaRPr>
          </a:p>
        </p:txBody>
      </p:sp>
      <p:sp>
        <p:nvSpPr>
          <p:cNvPr id="44" name="TextBox 43"/>
          <p:cNvSpPr txBox="1"/>
          <p:nvPr/>
        </p:nvSpPr>
        <p:spPr>
          <a:xfrm>
            <a:off x="7915275" y="5396421"/>
            <a:ext cx="3771900" cy="1015663"/>
          </a:xfrm>
          <a:prstGeom prst="rect">
            <a:avLst/>
          </a:prstGeom>
          <a:noFill/>
        </p:spPr>
        <p:txBody>
          <a:bodyPr wrap="square" rtlCol="0">
            <a:spAutoFit/>
          </a:bodyPr>
          <a:lstStyle/>
          <a:p>
            <a:r>
              <a:rPr lang="en-US" sz="2000" dirty="0" smtClean="0">
                <a:solidFill>
                  <a:schemeClr val="bg1"/>
                </a:solidFill>
                <a:latin typeface="Bangla Sangam MN" charset="0"/>
                <a:ea typeface="Bangla Sangam MN" charset="0"/>
                <a:cs typeface="Bangla Sangam MN" charset="0"/>
              </a:rPr>
              <a:t>+ Black Hole Growth</a:t>
            </a:r>
          </a:p>
          <a:p>
            <a:r>
              <a:rPr lang="en-US" sz="2000" dirty="0" smtClean="0">
                <a:solidFill>
                  <a:schemeClr val="bg1"/>
                </a:solidFill>
                <a:latin typeface="Bangla Sangam MN" charset="0"/>
                <a:ea typeface="Bangla Sangam MN" charset="0"/>
                <a:cs typeface="Bangla Sangam MN" charset="0"/>
              </a:rPr>
              <a:t>+ Merger/Disruption Events</a:t>
            </a:r>
          </a:p>
          <a:p>
            <a:r>
              <a:rPr lang="en-US" sz="2000" dirty="0" smtClean="0">
                <a:solidFill>
                  <a:schemeClr val="bg1"/>
                </a:solidFill>
                <a:latin typeface="Bangla Sangam MN" charset="0"/>
                <a:ea typeface="Bangla Sangam MN" charset="0"/>
                <a:cs typeface="Bangla Sangam MN" charset="0"/>
              </a:rPr>
              <a:t>+ Bulge Growth</a:t>
            </a:r>
          </a:p>
        </p:txBody>
      </p:sp>
    </p:spTree>
    <p:extLst>
      <p:ext uri="{BB962C8B-B14F-4D97-AF65-F5344CB8AC3E}">
        <p14:creationId xmlns:p14="http://schemas.microsoft.com/office/powerpoint/2010/main" val="1426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p:bldP spid="19" grpId="0"/>
      <p:bldP spid="21" grpId="0"/>
      <p:bldP spid="28" grpId="0"/>
      <p:bldP spid="34" grpId="0"/>
      <p:bldP spid="40"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408254" y="266218"/>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Supernova Feedback</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46" y="1617049"/>
            <a:ext cx="7186863" cy="123708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56" y="4094892"/>
            <a:ext cx="12982078" cy="2255791"/>
          </a:xfrm>
          <a:prstGeom prst="rect">
            <a:avLst/>
          </a:prstGeom>
        </p:spPr>
      </p:pic>
      <p:cxnSp>
        <p:nvCxnSpPr>
          <p:cNvPr id="14" name="Straight Connector 13"/>
          <p:cNvCxnSpPr/>
          <p:nvPr/>
        </p:nvCxnSpPr>
        <p:spPr>
          <a:xfrm flipH="1">
            <a:off x="962526" y="2529867"/>
            <a:ext cx="4844721" cy="1865670"/>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0" y="3675482"/>
            <a:ext cx="12192000" cy="301240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935576" y="2529867"/>
            <a:ext cx="5419189" cy="1897754"/>
          </a:xfrm>
          <a:prstGeom prst="line">
            <a:avLst/>
          </a:prstGeom>
          <a:ln w="476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981" y="2825877"/>
            <a:ext cx="8293768" cy="1569660"/>
          </a:xfrm>
          <a:prstGeom prst="rect">
            <a:avLst/>
          </a:prstGeom>
          <a:solidFill>
            <a:schemeClr val="bg2">
              <a:lumMod val="25000"/>
            </a:schemeClr>
          </a:solidFill>
        </p:spPr>
        <p:txBody>
          <a:bodyPr wrap="square" rtlCol="0">
            <a:spAutoFit/>
          </a:bodyPr>
          <a:lstStyle/>
          <a:p>
            <a:pPr algn="ctr"/>
            <a:r>
              <a:rPr lang="en-US" sz="4800" dirty="0" smtClean="0">
                <a:ln>
                  <a:solidFill>
                    <a:schemeClr val="tx1">
                      <a:alpha val="61000"/>
                    </a:schemeClr>
                  </a:solidFill>
                </a:ln>
                <a:solidFill>
                  <a:srgbClr val="C49B00"/>
                </a:solidFill>
                <a:latin typeface="Bangla Sangam MN" charset="0"/>
                <a:ea typeface="Bangla Sangam MN" charset="0"/>
                <a:cs typeface="Bangla Sangam MN" charset="0"/>
              </a:rPr>
              <a:t>Only valid if snapshots span ~40Myr</a:t>
            </a:r>
          </a:p>
        </p:txBody>
      </p:sp>
    </p:spTree>
    <p:extLst>
      <p:ext uri="{BB962C8B-B14F-4D97-AF65-F5344CB8AC3E}">
        <p14:creationId xmlns:p14="http://schemas.microsoft.com/office/powerpoint/2010/main" val="15637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0" y="0"/>
            <a:ext cx="12192000" cy="6994358"/>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42" y="0"/>
            <a:ext cx="9739732" cy="63740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7" y="197183"/>
            <a:ext cx="8181474" cy="646150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347" y="197182"/>
            <a:ext cx="8181474" cy="6461505"/>
          </a:xfrm>
          <a:prstGeom prst="rect">
            <a:avLst/>
          </a:prstGeom>
        </p:spPr>
      </p:pic>
    </p:spTree>
    <p:extLst>
      <p:ext uri="{BB962C8B-B14F-4D97-AF65-F5344CB8AC3E}">
        <p14:creationId xmlns:p14="http://schemas.microsoft.com/office/powerpoint/2010/main" val="2752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0" y="2"/>
            <a:ext cx="12057088" cy="1350831"/>
          </a:xfrm>
        </p:spPr>
        <p:txBody>
          <a:bodyPr>
            <a:normAutofit fontScale="90000"/>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Escape Fraction Parameterization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5" name="Rectangle 4"/>
          <p:cNvSpPr/>
          <p:nvPr/>
        </p:nvSpPr>
        <p:spPr>
          <a:xfrm>
            <a:off x="3536118" y="1883120"/>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844354" y="2027215"/>
            <a:ext cx="4361939" cy="588823"/>
          </a:xfrm>
          <a:prstGeom prst="rect">
            <a:avLst/>
          </a:prstGeom>
        </p:spPr>
      </p:pic>
      <p:sp>
        <p:nvSpPr>
          <p:cNvPr id="10" name="Rectangle 9"/>
          <p:cNvSpPr/>
          <p:nvPr/>
        </p:nvSpPr>
        <p:spPr>
          <a:xfrm>
            <a:off x="3513687" y="3292046"/>
            <a:ext cx="5045696" cy="114504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36118" y="4931312"/>
            <a:ext cx="5023267" cy="962871"/>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474" y="3366996"/>
            <a:ext cx="3801697" cy="100493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991" y="5118098"/>
            <a:ext cx="4183519" cy="656393"/>
          </a:xfrm>
          <a:prstGeom prst="rect">
            <a:avLst/>
          </a:prstGeom>
        </p:spPr>
      </p:pic>
      <p:sp>
        <p:nvSpPr>
          <p:cNvPr id="19" name="Rectangle 18"/>
          <p:cNvSpPr/>
          <p:nvPr/>
        </p:nvSpPr>
        <p:spPr>
          <a:xfrm rot="982949">
            <a:off x="5103254" y="4249895"/>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2949">
            <a:off x="5419826" y="4322843"/>
            <a:ext cx="4390124" cy="768777"/>
          </a:xfrm>
          <a:prstGeom prst="rect">
            <a:avLst/>
          </a:prstGeom>
        </p:spPr>
      </p:pic>
      <p:sp>
        <p:nvSpPr>
          <p:cNvPr id="18" name="Rectangle 17"/>
          <p:cNvSpPr/>
          <p:nvPr/>
        </p:nvSpPr>
        <p:spPr>
          <a:xfrm rot="3687292">
            <a:off x="7861076" y="3528143"/>
            <a:ext cx="4911915"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7292">
            <a:off x="8064901" y="3573356"/>
            <a:ext cx="4547656" cy="773203"/>
          </a:xfrm>
          <a:prstGeom prst="rect">
            <a:avLst/>
          </a:prstGeom>
        </p:spPr>
      </p:pic>
      <p:sp>
        <p:nvSpPr>
          <p:cNvPr id="21" name="Rectangle 20"/>
          <p:cNvSpPr/>
          <p:nvPr/>
        </p:nvSpPr>
        <p:spPr>
          <a:xfrm rot="21065017">
            <a:off x="181676" y="4714542"/>
            <a:ext cx="5023267" cy="866752"/>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21065017">
            <a:off x="301134" y="4783250"/>
            <a:ext cx="4673567" cy="769441"/>
          </a:xfrm>
          <a:prstGeom prst="rect">
            <a:avLst/>
          </a:prstGeom>
          <a:noFill/>
        </p:spPr>
        <p:txBody>
          <a:bodyPr wrap="square" rtlCol="0">
            <a:spAutoFit/>
          </a:bodyPr>
          <a:lstStyle/>
          <a:p>
            <a:pPr algn="ctr"/>
            <a:r>
              <a:rPr lang="en-US" sz="4400" dirty="0">
                <a:latin typeface="Comic Sans MS" charset="0"/>
                <a:ea typeface="Comic Sans MS" charset="0"/>
                <a:cs typeface="Comic Sans MS" charset="0"/>
              </a:rPr>
              <a:t>Sample Text</a:t>
            </a:r>
          </a:p>
        </p:txBody>
      </p:sp>
      <p:sp>
        <p:nvSpPr>
          <p:cNvPr id="14" name="Rectangle 13"/>
          <p:cNvSpPr/>
          <p:nvPr/>
        </p:nvSpPr>
        <p:spPr>
          <a:xfrm rot="17150999">
            <a:off x="-272768" y="3701298"/>
            <a:ext cx="4964723" cy="878894"/>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50999">
            <a:off x="-243955" y="3885916"/>
            <a:ext cx="4883750" cy="545831"/>
          </a:xfrm>
          <a:prstGeom prst="rect">
            <a:avLst/>
          </a:prstGeom>
        </p:spPr>
      </p:pic>
      <p:sp>
        <p:nvSpPr>
          <p:cNvPr id="25" name="Rectangle 24"/>
          <p:cNvSpPr/>
          <p:nvPr/>
        </p:nvSpPr>
        <p:spPr>
          <a:xfrm rot="21228955">
            <a:off x="2955358" y="2491184"/>
            <a:ext cx="6461987" cy="83786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28955">
            <a:off x="3022675" y="2599482"/>
            <a:ext cx="6394671" cy="662119"/>
          </a:xfrm>
          <a:prstGeom prst="rect">
            <a:avLst/>
          </a:prstGeom>
        </p:spPr>
      </p:pic>
      <p:sp>
        <p:nvSpPr>
          <p:cNvPr id="27" name="Rectangle 26"/>
          <p:cNvSpPr/>
          <p:nvPr/>
        </p:nvSpPr>
        <p:spPr>
          <a:xfrm>
            <a:off x="1007337" y="3193026"/>
            <a:ext cx="10178825" cy="1101627"/>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547" y="3432496"/>
            <a:ext cx="10058400" cy="641307"/>
          </a:xfrm>
          <a:prstGeom prst="rect">
            <a:avLst/>
          </a:prstGeom>
        </p:spPr>
      </p:pic>
    </p:spTree>
    <p:extLst>
      <p:ext uri="{BB962C8B-B14F-4D97-AF65-F5344CB8AC3E}">
        <p14:creationId xmlns:p14="http://schemas.microsoft.com/office/powerpoint/2010/main" val="195380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1" grpId="0" animBg="1"/>
      <p:bldP spid="22" grpId="0"/>
      <p:bldP spid="14" grpId="0" animBg="1"/>
      <p:bldP spid="25"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Ionizing Photons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34" y="1676400"/>
            <a:ext cx="5791200" cy="434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363" y="1676400"/>
            <a:ext cx="5791200" cy="4343400"/>
          </a:xfrm>
          <a:prstGeom prst="rect">
            <a:avLst/>
          </a:prstGeom>
        </p:spPr>
      </p:pic>
      <p:sp>
        <p:nvSpPr>
          <p:cNvPr id="6" name="TextBox 5"/>
          <p:cNvSpPr txBox="1"/>
          <p:nvPr/>
        </p:nvSpPr>
        <p:spPr>
          <a:xfrm>
            <a:off x="7339282" y="1282784"/>
            <a:ext cx="3104434" cy="461665"/>
          </a:xfrm>
          <a:prstGeom prst="rect">
            <a:avLst/>
          </a:prstGeom>
          <a:noFill/>
        </p:spPr>
        <p:txBody>
          <a:bodyPr wrap="square" rtlCol="0">
            <a:spAutoFit/>
          </a:bodyPr>
          <a:lstStyle/>
          <a:p>
            <a:r>
              <a:rPr lang="en-US" sz="2400" dirty="0" err="1" smtClean="0">
                <a:ln>
                  <a:solidFill>
                    <a:schemeClr val="tx1">
                      <a:alpha val="50000"/>
                    </a:schemeClr>
                  </a:solidFill>
                </a:ln>
                <a:solidFill>
                  <a:srgbClr val="C49B00"/>
                </a:solidFill>
                <a:latin typeface="Bangla Sangam MN" charset="0"/>
                <a:ea typeface="Bangla Sangam MN" charset="0"/>
                <a:cs typeface="Bangla Sangam MN" charset="0"/>
              </a:rPr>
              <a:t>Bouwens</a:t>
            </a:r>
            <a:r>
              <a:rPr lang="en-US" sz="2400" dirty="0" smtClean="0">
                <a:ln>
                  <a:solidFill>
                    <a:schemeClr val="tx1">
                      <a:alpha val="50000"/>
                    </a:schemeClr>
                  </a:solidFill>
                </a:ln>
                <a:solidFill>
                  <a:srgbClr val="C49B00"/>
                </a:solidFill>
                <a:latin typeface="Bangla Sangam MN" charset="0"/>
                <a:ea typeface="Bangla Sangam MN" charset="0"/>
                <a:cs typeface="Bangla Sangam MN" charset="0"/>
              </a:rPr>
              <a:t>+ (2016)</a:t>
            </a:r>
            <a:endParaRPr lang="en-US" sz="2400" dirty="0">
              <a:ln>
                <a:solidFill>
                  <a:schemeClr val="tx1">
                    <a:alpha val="50000"/>
                  </a:schemeClr>
                </a:solidFill>
              </a:ln>
              <a:solidFill>
                <a:srgbClr val="C49B00"/>
              </a:solidFill>
              <a:latin typeface="Bangla Sangam MN" charset="0"/>
              <a:ea typeface="Bangla Sangam MN" charset="0"/>
              <a:cs typeface="Bangla Sangam MN" charset="0"/>
            </a:endParaRPr>
          </a:p>
        </p:txBody>
      </p:sp>
      <p:cxnSp>
        <p:nvCxnSpPr>
          <p:cNvPr id="7" name="Straight Arrow Connector 6"/>
          <p:cNvCxnSpPr/>
          <p:nvPr/>
        </p:nvCxnSpPr>
        <p:spPr>
          <a:xfrm flipH="1">
            <a:off x="7924801" y="1925053"/>
            <a:ext cx="80210" cy="1155031"/>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828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8351" y="1709928"/>
            <a:ext cx="7480300" cy="5027612"/>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261655">
            <a:off x="8856887" y="1566689"/>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112107">
            <a:off x="4620643" y="1796941"/>
            <a:ext cx="3788913" cy="28485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20931708">
            <a:off x="7552178" y="3158347"/>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9343118">
            <a:off x="4643673" y="4330096"/>
            <a:ext cx="2625252" cy="1792594"/>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20695017">
            <a:off x="9133904" y="4832177"/>
            <a:ext cx="3296790" cy="2260946"/>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261655">
            <a:off x="6863680" y="5206475"/>
            <a:ext cx="2910277" cy="1677278"/>
          </a:xfrm>
          <a:prstGeom prst="rect">
            <a:avLst/>
          </a:prstGeom>
          <a:blipFill dpi="0" rotWithShape="1">
            <a:blip r:embed="rId3">
              <a:alphaModFix amt="7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nvPr>
        </p:nvGraphicFramePr>
        <p:xfrm>
          <a:off x="4578349" y="1727623"/>
          <a:ext cx="7480302" cy="5018244"/>
        </p:xfrm>
        <a:graphic>
          <a:graphicData uri="http://schemas.openxmlformats.org/drawingml/2006/table">
            <a:tbl>
              <a:tblPr firstRow="1" bandRow="1">
                <a:tableStyleId>{8A107856-5554-42FB-B03E-39F5DBC370BA}</a:tableStyleId>
              </a:tblPr>
              <a:tblGrid>
                <a:gridCol w="1246717"/>
                <a:gridCol w="1246717"/>
                <a:gridCol w="1246717"/>
                <a:gridCol w="1246717"/>
                <a:gridCol w="1246717"/>
                <a:gridCol w="1246717"/>
              </a:tblGrid>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836374">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bl>
          </a:graphicData>
        </a:graphic>
      </p:graphicFrame>
      <p:sp>
        <p:nvSpPr>
          <p:cNvPr id="17" name="5-Point Star 16"/>
          <p:cNvSpPr/>
          <p:nvPr/>
        </p:nvSpPr>
        <p:spPr>
          <a:xfrm>
            <a:off x="5245100" y="4577556"/>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4889500" y="18034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5524500" y="243681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8877300" y="527685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10147300" y="2176462"/>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6629400" y="56642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7172325" y="343058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11036300" y="438150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9512300" y="3817780"/>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8140700" y="4903788"/>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772024" y="1923990"/>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1e52</a:t>
            </a:r>
          </a:p>
        </p:txBody>
      </p:sp>
      <p:sp>
        <p:nvSpPr>
          <p:cNvPr id="27" name="TextBox 26"/>
          <p:cNvSpPr txBox="1"/>
          <p:nvPr/>
        </p:nvSpPr>
        <p:spPr>
          <a:xfrm>
            <a:off x="5956299"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28" name="TextBox 27"/>
          <p:cNvSpPr txBox="1"/>
          <p:nvPr/>
        </p:nvSpPr>
        <p:spPr>
          <a:xfrm>
            <a:off x="8420100" y="5264150"/>
            <a:ext cx="990600" cy="461665"/>
          </a:xfrm>
          <a:prstGeom prst="rect">
            <a:avLst/>
          </a:prstGeom>
          <a:noFill/>
        </p:spPr>
        <p:txBody>
          <a:bodyPr wrap="square" rtlCol="0">
            <a:spAutoFit/>
          </a:bodyPr>
          <a:lstStyle/>
          <a:p>
            <a:r>
              <a:rPr lang="en-US" sz="2400" dirty="0">
                <a:ln>
                  <a:solidFill>
                    <a:schemeClr val="tx1">
                      <a:alpha val="21000"/>
                    </a:schemeClr>
                  </a:solidFill>
                </a:ln>
                <a:latin typeface="Bangla Sangam MN" charset="0"/>
                <a:ea typeface="Bangla Sangam MN" charset="0"/>
                <a:cs typeface="Bangla Sangam MN" charset="0"/>
              </a:rPr>
              <a:t>2</a:t>
            </a:r>
            <a:r>
              <a:rPr lang="en-US" sz="2400" dirty="0" smtClean="0">
                <a:ln>
                  <a:solidFill>
                    <a:schemeClr val="tx1">
                      <a:alpha val="21000"/>
                    </a:schemeClr>
                  </a:solidFill>
                </a:ln>
                <a:latin typeface="Bangla Sangam MN" charset="0"/>
                <a:ea typeface="Bangla Sangam MN" charset="0"/>
                <a:cs typeface="Bangla Sangam MN" charset="0"/>
              </a:rPr>
              <a:t>e52</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6" name="TextBox 35"/>
          <p:cNvSpPr txBox="1"/>
          <p:nvPr/>
        </p:nvSpPr>
        <p:spPr>
          <a:xfrm>
            <a:off x="4711700" y="525476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7" name="TextBox 36"/>
          <p:cNvSpPr txBox="1"/>
          <p:nvPr/>
        </p:nvSpPr>
        <p:spPr>
          <a:xfrm>
            <a:off x="4711700" y="356033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8" name="TextBox 37"/>
          <p:cNvSpPr txBox="1"/>
          <p:nvPr/>
        </p:nvSpPr>
        <p:spPr>
          <a:xfrm>
            <a:off x="4711700" y="276774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39" name="TextBox 38"/>
          <p:cNvSpPr txBox="1"/>
          <p:nvPr/>
        </p:nvSpPr>
        <p:spPr>
          <a:xfrm>
            <a:off x="10884649"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0" name="TextBox 39"/>
          <p:cNvSpPr txBox="1"/>
          <p:nvPr/>
        </p:nvSpPr>
        <p:spPr>
          <a:xfrm>
            <a:off x="8435974" y="188765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1" name="TextBox 40"/>
          <p:cNvSpPr txBox="1"/>
          <p:nvPr/>
        </p:nvSpPr>
        <p:spPr>
          <a:xfrm>
            <a:off x="7172325" y="189321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2" name="TextBox 41"/>
          <p:cNvSpPr txBox="1"/>
          <p:nvPr/>
        </p:nvSpPr>
        <p:spPr>
          <a:xfrm>
            <a:off x="7148095" y="270349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3" name="TextBox 42"/>
          <p:cNvSpPr txBox="1"/>
          <p:nvPr/>
        </p:nvSpPr>
        <p:spPr>
          <a:xfrm>
            <a:off x="8446350" y="269276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4" name="TextBox 43"/>
          <p:cNvSpPr txBox="1"/>
          <p:nvPr/>
        </p:nvSpPr>
        <p:spPr>
          <a:xfrm>
            <a:off x="7118349" y="525476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5" name="TextBox 44"/>
          <p:cNvSpPr txBox="1"/>
          <p:nvPr/>
        </p:nvSpPr>
        <p:spPr>
          <a:xfrm>
            <a:off x="5877023" y="529402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6" name="TextBox 45"/>
          <p:cNvSpPr txBox="1"/>
          <p:nvPr/>
        </p:nvSpPr>
        <p:spPr>
          <a:xfrm>
            <a:off x="5869336" y="442104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7" name="TextBox 46"/>
          <p:cNvSpPr txBox="1"/>
          <p:nvPr/>
        </p:nvSpPr>
        <p:spPr>
          <a:xfrm>
            <a:off x="5874086" y="356033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8" name="TextBox 47"/>
          <p:cNvSpPr txBox="1"/>
          <p:nvPr/>
        </p:nvSpPr>
        <p:spPr>
          <a:xfrm>
            <a:off x="4711700"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49" name="TextBox 48"/>
          <p:cNvSpPr txBox="1"/>
          <p:nvPr/>
        </p:nvSpPr>
        <p:spPr>
          <a:xfrm>
            <a:off x="9721345" y="609171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0" name="TextBox 49"/>
          <p:cNvSpPr txBox="1"/>
          <p:nvPr/>
        </p:nvSpPr>
        <p:spPr>
          <a:xfrm>
            <a:off x="10894008" y="5254764"/>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1" name="TextBox 50"/>
          <p:cNvSpPr txBox="1"/>
          <p:nvPr/>
        </p:nvSpPr>
        <p:spPr>
          <a:xfrm>
            <a:off x="10888408" y="269022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2" name="TextBox 51"/>
          <p:cNvSpPr txBox="1"/>
          <p:nvPr/>
        </p:nvSpPr>
        <p:spPr>
          <a:xfrm>
            <a:off x="9723349" y="526322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3" name="TextBox 52"/>
          <p:cNvSpPr txBox="1"/>
          <p:nvPr/>
        </p:nvSpPr>
        <p:spPr>
          <a:xfrm>
            <a:off x="8435974" y="441979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4" name="TextBox 53"/>
          <p:cNvSpPr txBox="1"/>
          <p:nvPr/>
        </p:nvSpPr>
        <p:spPr>
          <a:xfrm>
            <a:off x="7127550" y="4459948"/>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5" name="TextBox 54"/>
          <p:cNvSpPr txBox="1"/>
          <p:nvPr/>
        </p:nvSpPr>
        <p:spPr>
          <a:xfrm>
            <a:off x="9638507" y="2724920"/>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6" name="TextBox 55"/>
          <p:cNvSpPr txBox="1"/>
          <p:nvPr/>
        </p:nvSpPr>
        <p:spPr>
          <a:xfrm>
            <a:off x="8420100"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7" name="TextBox 56"/>
          <p:cNvSpPr txBox="1"/>
          <p:nvPr/>
        </p:nvSpPr>
        <p:spPr>
          <a:xfrm>
            <a:off x="10883567" y="6085602"/>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8" name="TextBox 57"/>
          <p:cNvSpPr txBox="1"/>
          <p:nvPr/>
        </p:nvSpPr>
        <p:spPr>
          <a:xfrm>
            <a:off x="7118349" y="610164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59" name="TextBox 58"/>
          <p:cNvSpPr txBox="1"/>
          <p:nvPr/>
        </p:nvSpPr>
        <p:spPr>
          <a:xfrm>
            <a:off x="8434639" y="3618795"/>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0" name="TextBox 59"/>
          <p:cNvSpPr txBox="1"/>
          <p:nvPr/>
        </p:nvSpPr>
        <p:spPr>
          <a:xfrm>
            <a:off x="10883567" y="3642563"/>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1" name="TextBox 60"/>
          <p:cNvSpPr txBox="1"/>
          <p:nvPr/>
        </p:nvSpPr>
        <p:spPr>
          <a:xfrm>
            <a:off x="6012945" y="6071961"/>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7e51</a:t>
            </a:r>
          </a:p>
        </p:txBody>
      </p:sp>
      <p:sp>
        <p:nvSpPr>
          <p:cNvPr id="62" name="TextBox 61"/>
          <p:cNvSpPr txBox="1"/>
          <p:nvPr/>
        </p:nvSpPr>
        <p:spPr>
          <a:xfrm>
            <a:off x="7187046" y="3647407"/>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1e52</a:t>
            </a:r>
          </a:p>
        </p:txBody>
      </p:sp>
      <p:sp>
        <p:nvSpPr>
          <p:cNvPr id="63" name="TextBox 62"/>
          <p:cNvSpPr txBox="1"/>
          <p:nvPr/>
        </p:nvSpPr>
        <p:spPr>
          <a:xfrm>
            <a:off x="6007157" y="2824079"/>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9e51</a:t>
            </a:r>
          </a:p>
        </p:txBody>
      </p:sp>
      <p:sp>
        <p:nvSpPr>
          <p:cNvPr id="64" name="TextBox 63"/>
          <p:cNvSpPr txBox="1"/>
          <p:nvPr/>
        </p:nvSpPr>
        <p:spPr>
          <a:xfrm>
            <a:off x="11032289" y="4499490"/>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5" name="TextBox 64"/>
          <p:cNvSpPr txBox="1"/>
          <p:nvPr/>
        </p:nvSpPr>
        <p:spPr>
          <a:xfrm>
            <a:off x="9697949" y="3626742"/>
            <a:ext cx="2032000" cy="400110"/>
          </a:xfrm>
          <a:prstGeom prst="rect">
            <a:avLst/>
          </a:prstGeom>
          <a:noFill/>
        </p:spPr>
        <p:txBody>
          <a:bodyPr wrap="square" rtlCol="0">
            <a:spAutoFit/>
          </a:bodyPr>
          <a:lstStyle/>
          <a:p>
            <a:r>
              <a:rPr lang="en-US" sz="2000" smtClean="0">
                <a:ln>
                  <a:solidFill>
                    <a:schemeClr val="tx1">
                      <a:alpha val="21000"/>
                    </a:schemeClr>
                  </a:solidFill>
                </a:ln>
                <a:latin typeface="Bangla Sangam MN" charset="0"/>
                <a:ea typeface="Bangla Sangam MN" charset="0"/>
                <a:cs typeface="Bangla Sangam MN" charset="0"/>
              </a:rPr>
              <a:t>1e52</a:t>
            </a:r>
            <a:endParaRPr lang="en-US" sz="2000" dirty="0" smtClean="0">
              <a:ln>
                <a:solidFill>
                  <a:schemeClr val="tx1">
                    <a:alpha val="21000"/>
                  </a:schemeClr>
                </a:solidFill>
              </a:ln>
              <a:latin typeface="Bangla Sangam MN" charset="0"/>
              <a:ea typeface="Bangla Sangam MN" charset="0"/>
              <a:cs typeface="Bangla Sangam MN" charset="0"/>
            </a:endParaRPr>
          </a:p>
        </p:txBody>
      </p:sp>
      <p:sp>
        <p:nvSpPr>
          <p:cNvPr id="66" name="TextBox 65"/>
          <p:cNvSpPr txBox="1"/>
          <p:nvPr/>
        </p:nvSpPr>
        <p:spPr>
          <a:xfrm>
            <a:off x="9723349" y="1930994"/>
            <a:ext cx="2032000" cy="400110"/>
          </a:xfrm>
          <a:prstGeom prst="rect">
            <a:avLst/>
          </a:prstGeom>
          <a:noFill/>
        </p:spPr>
        <p:txBody>
          <a:bodyPr wrap="square" rtlCol="0">
            <a:spAutoFit/>
          </a:bodyPr>
          <a:lstStyle/>
          <a:p>
            <a:r>
              <a:rPr lang="en-US" sz="2000" dirty="0" smtClean="0">
                <a:ln>
                  <a:solidFill>
                    <a:schemeClr val="tx1">
                      <a:alpha val="21000"/>
                    </a:schemeClr>
                  </a:solidFill>
                </a:ln>
                <a:latin typeface="Bangla Sangam MN" charset="0"/>
                <a:ea typeface="Bangla Sangam MN" charset="0"/>
                <a:cs typeface="Bangla Sangam MN" charset="0"/>
              </a:rPr>
              <a:t>1e51</a:t>
            </a:r>
          </a:p>
        </p:txBody>
      </p:sp>
      <p:sp>
        <p:nvSpPr>
          <p:cNvPr id="67" name="TextBox 66"/>
          <p:cNvSpPr txBox="1"/>
          <p:nvPr/>
        </p:nvSpPr>
        <p:spPr>
          <a:xfrm>
            <a:off x="9721345" y="4452096"/>
            <a:ext cx="990600" cy="461665"/>
          </a:xfrm>
          <a:prstGeom prst="rect">
            <a:avLst/>
          </a:prstGeom>
          <a:noFill/>
        </p:spPr>
        <p:txBody>
          <a:bodyPr wrap="square" rtlCol="0">
            <a:spAutoFit/>
          </a:bodyPr>
          <a:lstStyle/>
          <a:p>
            <a:pPr algn="ctr"/>
            <a:r>
              <a:rPr lang="en-US" sz="2400" dirty="0" smtClean="0">
                <a:ln>
                  <a:solidFill>
                    <a:schemeClr val="tx1">
                      <a:alpha val="21000"/>
                    </a:schemeClr>
                  </a:solidFill>
                </a:ln>
                <a:latin typeface="Bangla Sangam MN" charset="0"/>
                <a:ea typeface="Bangla Sangam MN" charset="0"/>
                <a:cs typeface="Bangla Sangam MN" charset="0"/>
              </a:rPr>
              <a:t>0</a:t>
            </a:r>
            <a:endParaRPr lang="en-US" sz="2400" dirty="0">
              <a:ln>
                <a:solidFill>
                  <a:schemeClr val="tx1">
                    <a:alpha val="21000"/>
                  </a:schemeClr>
                </a:solidFill>
              </a:ln>
              <a:latin typeface="Bangla Sangam MN" charset="0"/>
              <a:ea typeface="Bangla Sangam MN" charset="0"/>
              <a:cs typeface="Bangla Sangam MN" charset="0"/>
            </a:endParaRPr>
          </a:p>
        </p:txBody>
      </p:sp>
      <p:sp>
        <p:nvSpPr>
          <p:cNvPr id="68" name="TextBox 67"/>
          <p:cNvSpPr txBox="1"/>
          <p:nvPr/>
        </p:nvSpPr>
        <p:spPr>
          <a:xfrm>
            <a:off x="1422" y="3293330"/>
            <a:ext cx="4282156" cy="1569660"/>
          </a:xfrm>
          <a:prstGeom prst="rect">
            <a:avLst/>
          </a:prstGeom>
          <a:noFill/>
        </p:spPr>
        <p:txBody>
          <a:bodyPr wrap="square" rtlCol="0">
            <a:spAutoFit/>
          </a:bodyPr>
          <a:lstStyle/>
          <a:p>
            <a:pPr marL="285739" indent="-285739">
              <a:buFont typeface="Arial" charset="0"/>
              <a:buChar char="•"/>
            </a:pPr>
            <a:r>
              <a:rPr lang="en-US" sz="2400" smtClean="0">
                <a:solidFill>
                  <a:schemeClr val="bg1"/>
                </a:solidFill>
                <a:latin typeface="Bangla Sangam MN" charset="0"/>
                <a:ea typeface="Bangla Sangam MN" charset="0"/>
                <a:cs typeface="Bangla Sangam MN" charset="0"/>
              </a:rPr>
              <a:t>Draw </a:t>
            </a:r>
            <a:r>
              <a:rPr lang="en-US" sz="2400" dirty="0" smtClean="0">
                <a:solidFill>
                  <a:schemeClr val="bg1"/>
                </a:solidFill>
                <a:latin typeface="Bangla Sangam MN" charset="0"/>
                <a:ea typeface="Bangla Sangam MN" charset="0"/>
                <a:cs typeface="Bangla Sangam MN" charset="0"/>
              </a:rPr>
              <a:t>spheres and count the number of ionizing photons + neutral H + recombinations.</a:t>
            </a:r>
            <a:endParaRPr lang="en-US" sz="2400" dirty="0">
              <a:solidFill>
                <a:schemeClr val="bg1"/>
              </a:solidFill>
              <a:latin typeface="Bangla Sangam MN" charset="0"/>
              <a:ea typeface="Bangla Sangam MN" charset="0"/>
              <a:cs typeface="Bangla Sangam MN" charset="0"/>
            </a:endParaRPr>
          </a:p>
        </p:txBody>
      </p:sp>
      <p:sp>
        <p:nvSpPr>
          <p:cNvPr id="70" name="Oval 69"/>
          <p:cNvSpPr/>
          <p:nvPr/>
        </p:nvSpPr>
        <p:spPr>
          <a:xfrm>
            <a:off x="4429003" y="1684889"/>
            <a:ext cx="6125862" cy="4553267"/>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093322" y="1965416"/>
            <a:ext cx="4930897" cy="3801147"/>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854422" y="2601506"/>
            <a:ext cx="3318767" cy="2369791"/>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183" y="3333338"/>
            <a:ext cx="1179238" cy="983563"/>
          </a:xfrm>
          <a:prstGeom prst="rect">
            <a:avLst/>
          </a:prstGeom>
        </p:spPr>
      </p:pic>
      <p:sp>
        <p:nvSpPr>
          <p:cNvPr id="76" name="Oval 75"/>
          <p:cNvSpPr/>
          <p:nvPr/>
        </p:nvSpPr>
        <p:spPr>
          <a:xfrm>
            <a:off x="5788024" y="1695459"/>
            <a:ext cx="6125862" cy="4553267"/>
          </a:xfrm>
          <a:prstGeom prst="ellipse">
            <a:avLst/>
          </a:prstGeom>
          <a:noFill/>
          <a:ln w="28575">
            <a:solidFill>
              <a:srgbClr val="A113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itle 1"/>
          <p:cNvSpPr txBox="1">
            <a:spLocks/>
          </p:cNvSpPr>
          <p:nvPr/>
        </p:nvSpPr>
        <p:spPr>
          <a:xfrm>
            <a:off x="813894" y="2"/>
            <a:ext cx="9946511" cy="1350831"/>
          </a:xfrm>
          <a:prstGeom prst="rect">
            <a:avLst/>
          </a:prstGeom>
        </p:spPr>
        <p:txBody>
          <a:bodyPr vert="horz" lIns="91440" tIns="45720" rIns="91440" bIns="45720" rtlCol="0" anchor="ctr">
            <a:normAutofit/>
          </a:bodyPr>
          <a:lstStyle>
            <a:lvl1pPr algn="l" defTabSz="91436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ln>
                  <a:solidFill>
                    <a:schemeClr val="tx1">
                      <a:alpha val="70000"/>
                    </a:schemeClr>
                  </a:solidFill>
                </a:ln>
                <a:solidFill>
                  <a:srgbClr val="C49B00"/>
                </a:solidFill>
                <a:latin typeface="Bangla Sangam MN" charset="0"/>
                <a:ea typeface="Bangla Sangam MN" charset="0"/>
                <a:cs typeface="Bangla Sangam MN" charset="0"/>
              </a:rPr>
              <a:t>Modelling Reionization</a:t>
            </a:r>
            <a:endParaRPr lang="en-US" sz="6000"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20378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xit"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5"/>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70"/>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1" nodeType="clickEffect">
                                  <p:stCondLst>
                                    <p:cond delay="0"/>
                                  </p:stCondLst>
                                  <p:childTnLst>
                                    <p:set>
                                      <p:cBhvr>
                                        <p:cTn id="114" dur="1" fill="hold">
                                          <p:stCondLst>
                                            <p:cond delay="0"/>
                                          </p:stCondLst>
                                        </p:cTn>
                                        <p:tgtEl>
                                          <p:spTgt spid="73"/>
                                        </p:tgtEl>
                                        <p:attrNameLst>
                                          <p:attrName>style.visibility</p:attrName>
                                        </p:attrNameLst>
                                      </p:cBhvr>
                                      <p:to>
                                        <p:strVal val="visible"/>
                                      </p:to>
                                    </p:set>
                                  </p:childTnLst>
                                </p:cTn>
                              </p:par>
                              <p:par>
                                <p:cTn id="115" presetID="1" presetClass="exit" presetSubtype="0" fill="hold" grpId="1" nodeType="withEffect">
                                  <p:stCondLst>
                                    <p:cond delay="0"/>
                                  </p:stCondLst>
                                  <p:childTnLst>
                                    <p:set>
                                      <p:cBhvr>
                                        <p:cTn id="116" dur="1" fill="hold">
                                          <p:stCondLst>
                                            <p:cond delay="0"/>
                                          </p:stCondLst>
                                        </p:cTn>
                                        <p:tgtEl>
                                          <p:spTgt spid="7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
                                        </p:tgtEl>
                                        <p:attrNameLst>
                                          <p:attrName>style.visibility</p:attrName>
                                        </p:attrNameLst>
                                      </p:cBhvr>
                                      <p:to>
                                        <p:strVal val="visible"/>
                                      </p:to>
                                    </p:set>
                                  </p:childTnLst>
                                </p:cTn>
                              </p:par>
                              <p:par>
                                <p:cTn id="125" presetID="1" presetClass="exit" presetSubtype="0" fill="hold" grpId="2" nodeType="with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 grpId="0"/>
      <p:bldP spid="27" grpId="0"/>
      <p:bldP spid="28"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70" grpId="0" animBg="1"/>
      <p:bldP spid="70" grpId="1" animBg="1"/>
      <p:bldP spid="71" grpId="0" animBg="1"/>
      <p:bldP spid="71" grpId="1" animBg="1"/>
      <p:bldP spid="73" grpId="1" animBg="1"/>
      <p:bldP spid="73" grpId="2" animBg="1"/>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oR(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5736" y="1488712"/>
            <a:ext cx="6862825" cy="5147118"/>
          </a:xfrm>
          <a:prstGeom prst="rect">
            <a:avLst/>
          </a:prstGeom>
        </p:spPr>
      </p:pic>
      <p:sp>
        <p:nvSpPr>
          <p:cNvPr id="5"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90130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Overview</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3" name="Content Placeholder 2"/>
          <p:cNvSpPr>
            <a:spLocks noGrp="1"/>
          </p:cNvSpPr>
          <p:nvPr>
            <p:ph idx="1"/>
          </p:nvPr>
        </p:nvSpPr>
        <p:spPr>
          <a:xfrm>
            <a:off x="838200" y="1469357"/>
            <a:ext cx="11442700" cy="4351338"/>
          </a:xfrm>
        </p:spPr>
        <p:txBody>
          <a:bodyPr>
            <a:noAutofit/>
          </a:bodyPr>
          <a:lstStyle/>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Epoch of Reionization</a:t>
            </a:r>
            <a:r>
              <a:rPr lang="en-US" b="1" dirty="0" smtClean="0">
                <a:ln>
                  <a:solidFill>
                    <a:schemeClr val="tx1">
                      <a:alpha val="21000"/>
                    </a:schemeClr>
                  </a:solidFill>
                </a:ln>
                <a:solidFill>
                  <a:srgbClr val="C49B00"/>
                </a:solidFill>
                <a:latin typeface="Bangla Sangam MN" charset="0"/>
                <a:ea typeface="Bangla Sangam MN" charset="0"/>
                <a:cs typeface="Bangla Sangam MN" charset="0"/>
              </a:rPr>
              <a:t>:</a:t>
            </a:r>
            <a:r>
              <a:rPr lang="en-US" b="1" dirty="0" smtClean="0">
                <a:solidFill>
                  <a:srgbClr val="C49B00"/>
                </a:solidFill>
                <a:latin typeface="Bangla Sangam MN" charset="0"/>
                <a:ea typeface="Bangla Sangam MN" charset="0"/>
                <a:cs typeface="Bangla Sangam MN" charset="0"/>
              </a:rPr>
              <a:t> </a:t>
            </a:r>
            <a:r>
              <a:rPr lang="en-US" dirty="0" smtClean="0">
                <a:solidFill>
                  <a:schemeClr val="bg1"/>
                </a:solidFill>
                <a:latin typeface="Bangla Sangam MN" charset="0"/>
                <a:ea typeface="Bangla Sangam MN" charset="0"/>
                <a:cs typeface="Bangla Sangam MN" charset="0"/>
              </a:rPr>
              <a:t>What it </a:t>
            </a:r>
            <a:r>
              <a:rPr lang="en-US" dirty="0" smtClean="0">
                <a:solidFill>
                  <a:schemeClr val="bg1"/>
                </a:solidFill>
                <a:latin typeface="Bangla Sangam MN" charset="0"/>
                <a:ea typeface="Bangla Sangam MN" charset="0"/>
                <a:cs typeface="Bangla Sangam MN" charset="0"/>
              </a:rPr>
              <a:t>is and how it fits into the bigger picture.</a:t>
            </a:r>
            <a:endParaRPr lang="en-US" dirty="0" smtClean="0">
              <a:solidFill>
                <a:srgbClr val="FF4A29"/>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Galaxies + Reionization:</a:t>
            </a:r>
            <a:r>
              <a:rPr lang="en-US" b="1" dirty="0" smtClean="0">
                <a:ln>
                  <a:solidFill>
                    <a:schemeClr val="bg1">
                      <a:alpha val="21000"/>
                    </a:schemeClr>
                  </a:solidFill>
                </a:ln>
                <a:solidFill>
                  <a:srgbClr val="C49B00"/>
                </a:solidFill>
                <a:latin typeface="Bangla Sangam MN" charset="0"/>
                <a:ea typeface="Bangla Sangam MN" charset="0"/>
                <a:cs typeface="Bangla Sangam MN" charset="0"/>
              </a:rPr>
              <a:t> </a:t>
            </a:r>
            <a:r>
              <a:rPr lang="en-US" dirty="0" smtClean="0">
                <a:solidFill>
                  <a:schemeClr val="bg1"/>
                </a:solidFill>
                <a:latin typeface="Bangla Sangam MN" charset="0"/>
                <a:ea typeface="Bangla Sangam MN" charset="0"/>
                <a:cs typeface="Bangla Sangam MN" charset="0"/>
              </a:rPr>
              <a:t>How galaxies and the evolution of ionized hydrogen are intertwined.</a:t>
            </a:r>
            <a:endParaRPr lang="en-US" dirty="0">
              <a:solidFill>
                <a:schemeClr val="bg1"/>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endParaRPr lang="en-US" dirty="0" smtClean="0">
              <a:solidFill>
                <a:srgbClr val="FF4A29"/>
              </a:solidFill>
              <a:latin typeface="Bangla Sangam MN" charset="0"/>
              <a:ea typeface="Bangla Sangam MN" charset="0"/>
              <a:cs typeface="Bangla Sangam MN" charset="0"/>
            </a:endParaRPr>
          </a:p>
          <a:p>
            <a:r>
              <a:rPr lang="en-US" b="1" dirty="0" smtClean="0">
                <a:ln>
                  <a:solidFill>
                    <a:schemeClr val="tx1">
                      <a:alpha val="21000"/>
                    </a:schemeClr>
                  </a:solidFill>
                </a:ln>
                <a:solidFill>
                  <a:srgbClr val="C49B00"/>
                </a:solidFill>
                <a:latin typeface="Bangla Sangam MN" charset="0"/>
                <a:ea typeface="Bangla Sangam MN" charset="0"/>
                <a:cs typeface="Bangla Sangam MN" charset="0"/>
              </a:rPr>
              <a:t>My work: </a:t>
            </a:r>
            <a:r>
              <a:rPr lang="en-US" dirty="0" smtClean="0">
                <a:solidFill>
                  <a:schemeClr val="bg1"/>
                </a:solidFill>
                <a:latin typeface="Bangla Sangam MN" charset="0"/>
                <a:ea typeface="Bangla Sangam MN" charset="0"/>
                <a:cs typeface="Bangla Sangam MN" charset="0"/>
              </a:rPr>
              <a:t>How I’ve explored the </a:t>
            </a:r>
            <a:r>
              <a:rPr lang="en-US" dirty="0" smtClean="0">
                <a:solidFill>
                  <a:schemeClr val="bg1"/>
                </a:solidFill>
                <a:latin typeface="Bangla Sangam MN" charset="0"/>
                <a:ea typeface="Bangla Sangam MN" charset="0"/>
                <a:cs typeface="Bangla Sangam MN" charset="0"/>
              </a:rPr>
              <a:t>interplay using the escape fraction.</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710970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813894" y="2"/>
            <a:ext cx="9946511" cy="1350831"/>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Preliminary Results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6663"/>
            <a:ext cx="5930232" cy="44476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16" y="1776663"/>
            <a:ext cx="5935579" cy="4451684"/>
          </a:xfrm>
          <a:prstGeom prst="rect">
            <a:avLst/>
          </a:prstGeom>
        </p:spPr>
      </p:pic>
    </p:spTree>
    <p:extLst>
      <p:ext uri="{BB962C8B-B14F-4D97-AF65-F5344CB8AC3E}">
        <p14:creationId xmlns:p14="http://schemas.microsoft.com/office/powerpoint/2010/main" val="171496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The Next 12 Months</a:t>
            </a:r>
            <a:endParaRPr lang="en-US" dirty="0">
              <a:ln>
                <a:solidFill>
                  <a:schemeClr val="tx1">
                    <a:alpha val="70000"/>
                  </a:schemeClr>
                </a:solidFill>
              </a:ln>
              <a:solidFill>
                <a:srgbClr val="C49B00"/>
              </a:solidFill>
            </a:endParaRPr>
          </a:p>
        </p:txBody>
      </p:sp>
      <p:sp>
        <p:nvSpPr>
          <p:cNvPr id="3" name="Content Placeholder 2"/>
          <p:cNvSpPr>
            <a:spLocks noGrp="1"/>
          </p:cNvSpPr>
          <p:nvPr>
            <p:ph idx="1"/>
          </p:nvPr>
        </p:nvSpPr>
        <p:spPr>
          <a:xfrm>
            <a:off x="838200" y="1606549"/>
            <a:ext cx="10515600" cy="5032376"/>
          </a:xfrm>
        </p:spPr>
        <p:txBody>
          <a:bodyPr>
            <a:normAutofit lnSpcReduction="10000"/>
          </a:bodyPr>
          <a:lstStyle/>
          <a:p>
            <a:pPr marL="285750" indent="-285750">
              <a:buFont typeface="Arial" charset="0"/>
              <a:buChar char="•"/>
            </a:pPr>
            <a:r>
              <a:rPr lang="en-US" dirty="0" smtClean="0">
                <a:solidFill>
                  <a:schemeClr val="bg1"/>
                </a:solidFill>
                <a:latin typeface="Bangla Sangam MN" charset="0"/>
                <a:ea typeface="Bangla Sangam MN" charset="0"/>
                <a:cs typeface="Bangla Sangam MN" charset="0"/>
              </a:rPr>
              <a:t>Quantify the difference between morphology + duration of reionization for different </a:t>
            </a:r>
            <a:r>
              <a:rPr lang="en-US" dirty="0" err="1" smtClean="0">
                <a:solidFill>
                  <a:schemeClr val="bg1"/>
                </a:solidFill>
                <a:latin typeface="Bangla Sangam MN" charset="0"/>
                <a:ea typeface="Bangla Sangam MN" charset="0"/>
                <a:cs typeface="Bangla Sangam MN" charset="0"/>
              </a:rPr>
              <a:t>f</a:t>
            </a:r>
            <a:r>
              <a:rPr lang="en-US" baseline="-25000" dirty="0" err="1" smtClean="0">
                <a:solidFill>
                  <a:schemeClr val="bg1"/>
                </a:solidFill>
                <a:latin typeface="Bangla Sangam MN" charset="0"/>
                <a:ea typeface="Bangla Sangam MN" charset="0"/>
                <a:cs typeface="Bangla Sangam MN" charset="0"/>
              </a:rPr>
              <a:t>esc</a:t>
            </a:r>
            <a:r>
              <a:rPr lang="en-US" dirty="0" smtClean="0">
                <a:solidFill>
                  <a:schemeClr val="bg1"/>
                </a:solidFill>
                <a:latin typeface="Bangla Sangam MN" charset="0"/>
                <a:ea typeface="Bangla Sangam MN" charset="0"/>
                <a:cs typeface="Bangla Sangam MN" charset="0"/>
              </a:rPr>
              <a:t> prescriptions.</a:t>
            </a:r>
          </a:p>
          <a:p>
            <a:pPr marL="285750" indent="-285750">
              <a:buFont typeface="Arial" charset="0"/>
              <a:buChar char="•"/>
            </a:pPr>
            <a:endParaRPr lang="en-US" dirty="0">
              <a:solidFill>
                <a:schemeClr val="bg1"/>
              </a:solidFill>
              <a:latin typeface="Bangla Sangam MN" charset="0"/>
            </a:endParaRPr>
          </a:p>
          <a:p>
            <a:pPr marL="285750" indent="-285750">
              <a:buFont typeface="Arial" charset="0"/>
              <a:buChar char="•"/>
            </a:pPr>
            <a:r>
              <a:rPr lang="en-US" dirty="0" smtClean="0">
                <a:solidFill>
                  <a:schemeClr val="bg1"/>
                </a:solidFill>
                <a:latin typeface="Bangla Sangam MN" charset="0"/>
              </a:rPr>
              <a:t>Paper 1: “Morphology of ionized regions under various escape fraction parameterizations”.</a:t>
            </a:r>
          </a:p>
          <a:p>
            <a:pPr marL="285750" indent="-285750">
              <a:buFont typeface="Arial" charset="0"/>
              <a:buChar char="•"/>
            </a:pPr>
            <a:endParaRPr lang="en-US" dirty="0">
              <a:solidFill>
                <a:schemeClr val="bg1"/>
              </a:solidFill>
              <a:latin typeface="Bangla Sangam MN" charset="0"/>
              <a:ea typeface="Bangla Sangam MN" charset="0"/>
              <a:cs typeface="Bangla Sangam MN" charset="0"/>
            </a:endParaRPr>
          </a:p>
          <a:p>
            <a:pPr marL="285750" indent="-285750">
              <a:buFont typeface="Arial" charset="0"/>
              <a:buChar char="•"/>
            </a:pPr>
            <a:r>
              <a:rPr lang="en-US" dirty="0" smtClean="0">
                <a:solidFill>
                  <a:schemeClr val="bg1"/>
                </a:solidFill>
                <a:latin typeface="Bangla Sangam MN" charset="0"/>
                <a:ea typeface="Bangla Sangam MN" charset="0"/>
                <a:cs typeface="Bangla Sangam MN" charset="0"/>
              </a:rPr>
              <a:t>Turn our results into observables (21cm signal) that telescopes can measure.</a:t>
            </a:r>
          </a:p>
          <a:p>
            <a:pPr marL="285750" indent="-285750">
              <a:buFont typeface="Arial" charset="0"/>
              <a:buChar char="•"/>
            </a:pPr>
            <a:endParaRPr lang="en-US" dirty="0">
              <a:solidFill>
                <a:schemeClr val="bg1"/>
              </a:solidFill>
              <a:latin typeface="Bangla Sangam MN" charset="0"/>
              <a:ea typeface="Bangla Sangam MN" charset="0"/>
              <a:cs typeface="Bangla Sangam MN" charset="0"/>
            </a:endParaRPr>
          </a:p>
          <a:p>
            <a:pPr marL="285750" indent="-285750">
              <a:buFont typeface="Arial" charset="0"/>
              <a:buChar char="•"/>
            </a:pPr>
            <a:r>
              <a:rPr lang="en-US" dirty="0" smtClean="0">
                <a:solidFill>
                  <a:schemeClr val="bg1"/>
                </a:solidFill>
                <a:latin typeface="Bangla Sangam MN" charset="0"/>
                <a:ea typeface="Bangla Sangam MN" charset="0"/>
                <a:cs typeface="Bangla Sangam MN" charset="0"/>
              </a:rPr>
              <a:t>Paper 2: “21cm forecasting to determine the escape fraction”. </a:t>
            </a:r>
            <a:endParaRPr lang="en-US" dirty="0">
              <a:solidFill>
                <a:schemeClr val="bg1"/>
              </a:solidFill>
              <a:latin typeface="Bangla Sangam MN" charset="0"/>
              <a:ea typeface="Bangla Sangam MN" charset="0"/>
              <a:cs typeface="Bangla Sangam MN" charset="0"/>
            </a:endParaRPr>
          </a:p>
          <a:p>
            <a:pPr marL="285750" indent="-285750">
              <a:buFont typeface="Arial" charset="0"/>
              <a:buChar char="•"/>
            </a:pPr>
            <a:endParaRPr lang="en-US" dirty="0">
              <a:solidFill>
                <a:schemeClr val="bg1"/>
              </a:solidFill>
              <a:latin typeface="Bangla Sangam MN" charset="0"/>
            </a:endParaRPr>
          </a:p>
          <a:p>
            <a:pPr marL="285750" indent="-285750">
              <a:buFont typeface="Arial" charset="0"/>
              <a:buChar char="•"/>
            </a:pPr>
            <a:endParaRPr lang="en-US" dirty="0"/>
          </a:p>
        </p:txBody>
      </p:sp>
    </p:spTree>
    <p:extLst>
      <p:ext uri="{BB962C8B-B14F-4D97-AF65-F5344CB8AC3E}">
        <p14:creationId xmlns:p14="http://schemas.microsoft.com/office/powerpoint/2010/main" val="1965820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ln>
            <a:noFill/>
          </a:ln>
        </p:spPr>
        <p:txBody>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Timeline</a:t>
            </a:r>
            <a:endParaRPr lang="en-US" dirty="0">
              <a:ln>
                <a:solidFill>
                  <a:schemeClr val="tx1">
                    <a:alpha val="70000"/>
                  </a:schemeClr>
                </a:solidFill>
              </a:ln>
              <a:solidFill>
                <a:srgbClr val="C49B00"/>
              </a:solidFill>
            </a:endParaRPr>
          </a:p>
        </p:txBody>
      </p:sp>
      <p:sp>
        <p:nvSpPr>
          <p:cNvPr id="7" name="Content Placeholder 2"/>
          <p:cNvSpPr>
            <a:spLocks noGrp="1"/>
          </p:cNvSpPr>
          <p:nvPr>
            <p:ph idx="1"/>
          </p:nvPr>
        </p:nvSpPr>
        <p:spPr>
          <a:xfrm>
            <a:off x="838200" y="1606549"/>
            <a:ext cx="11000874" cy="5032376"/>
          </a:xfrm>
        </p:spPr>
        <p:txBody>
          <a:bodyPr>
            <a:noAutofit/>
          </a:bodyPr>
          <a:lstStyle/>
          <a:p>
            <a:r>
              <a:rPr lang="en-US" sz="2300" dirty="0">
                <a:solidFill>
                  <a:schemeClr val="bg1"/>
                </a:solidFill>
              </a:rPr>
              <a:t>August </a:t>
            </a:r>
            <a:r>
              <a:rPr lang="en-US" sz="2300" dirty="0" smtClean="0">
                <a:solidFill>
                  <a:schemeClr val="bg1"/>
                </a:solidFill>
              </a:rPr>
              <a:t>2017: </a:t>
            </a:r>
            <a:r>
              <a:rPr lang="en-US" sz="2300" dirty="0">
                <a:solidFill>
                  <a:schemeClr val="bg1"/>
                </a:solidFill>
              </a:rPr>
              <a:t>Mid-candidature review</a:t>
            </a:r>
          </a:p>
          <a:p>
            <a:r>
              <a:rPr lang="en-US" sz="2300" dirty="0">
                <a:solidFill>
                  <a:schemeClr val="bg1"/>
                </a:solidFill>
              </a:rPr>
              <a:t>August </a:t>
            </a:r>
            <a:r>
              <a:rPr lang="en-US" sz="2300" dirty="0" smtClean="0">
                <a:solidFill>
                  <a:schemeClr val="bg1"/>
                </a:solidFill>
              </a:rPr>
              <a:t>2017: </a:t>
            </a:r>
            <a:r>
              <a:rPr lang="en-US" sz="2300" dirty="0">
                <a:solidFill>
                  <a:schemeClr val="bg1"/>
                </a:solidFill>
              </a:rPr>
              <a:t>Finalize N-body simulation and construct merger trees</a:t>
            </a:r>
          </a:p>
          <a:p>
            <a:r>
              <a:rPr lang="en-US" sz="2300" dirty="0">
                <a:solidFill>
                  <a:schemeClr val="bg1"/>
                </a:solidFill>
              </a:rPr>
              <a:t>September-October </a:t>
            </a:r>
            <a:r>
              <a:rPr lang="en-US" sz="2300" dirty="0" smtClean="0">
                <a:solidFill>
                  <a:schemeClr val="bg1"/>
                </a:solidFill>
              </a:rPr>
              <a:t>2017: </a:t>
            </a:r>
            <a:r>
              <a:rPr lang="en-US" sz="2300" dirty="0">
                <a:solidFill>
                  <a:schemeClr val="bg1"/>
                </a:solidFill>
              </a:rPr>
              <a:t>Initial comparison for </a:t>
            </a:r>
            <a:r>
              <a:rPr lang="en-US" sz="2300" dirty="0" smtClean="0">
                <a:solidFill>
                  <a:schemeClr val="bg1"/>
                </a:solidFill>
              </a:rPr>
              <a:t>different </a:t>
            </a:r>
            <a:r>
              <a:rPr lang="en-US" sz="2300" dirty="0">
                <a:solidFill>
                  <a:schemeClr val="bg1"/>
                </a:solidFill>
              </a:rPr>
              <a:t>escape fraction prescriptions</a:t>
            </a:r>
          </a:p>
          <a:p>
            <a:pPr lvl="6"/>
            <a:r>
              <a:rPr lang="en-US" sz="2300" dirty="0">
                <a:solidFill>
                  <a:schemeClr val="bg1"/>
                </a:solidFill>
              </a:rPr>
              <a:t>Submit </a:t>
            </a:r>
            <a:r>
              <a:rPr lang="en-US" sz="2300" dirty="0" smtClean="0">
                <a:solidFill>
                  <a:schemeClr val="bg1"/>
                </a:solidFill>
              </a:rPr>
              <a:t>first </a:t>
            </a:r>
            <a:r>
              <a:rPr lang="en-US" sz="2300" dirty="0">
                <a:solidFill>
                  <a:schemeClr val="bg1"/>
                </a:solidFill>
              </a:rPr>
              <a:t>paper</a:t>
            </a:r>
          </a:p>
          <a:p>
            <a:r>
              <a:rPr lang="en-US" sz="2300" dirty="0">
                <a:solidFill>
                  <a:schemeClr val="bg1"/>
                </a:solidFill>
              </a:rPr>
              <a:t>September-December </a:t>
            </a:r>
            <a:r>
              <a:rPr lang="en-US" sz="2300" dirty="0" smtClean="0">
                <a:solidFill>
                  <a:schemeClr val="bg1"/>
                </a:solidFill>
              </a:rPr>
              <a:t>2017: </a:t>
            </a:r>
            <a:r>
              <a:rPr lang="en-US" sz="2300" dirty="0">
                <a:solidFill>
                  <a:schemeClr val="bg1"/>
                </a:solidFill>
              </a:rPr>
              <a:t>Use g2 computational time to run suite of simulations</a:t>
            </a:r>
          </a:p>
          <a:p>
            <a:pPr lvl="6"/>
            <a:r>
              <a:rPr lang="en-US" sz="2300" dirty="0">
                <a:solidFill>
                  <a:schemeClr val="bg1"/>
                </a:solidFill>
              </a:rPr>
              <a:t>Preparation of second paper</a:t>
            </a:r>
          </a:p>
          <a:p>
            <a:r>
              <a:rPr lang="en-US" sz="2300" dirty="0">
                <a:solidFill>
                  <a:schemeClr val="bg1"/>
                </a:solidFill>
              </a:rPr>
              <a:t>February </a:t>
            </a:r>
            <a:r>
              <a:rPr lang="en-US" sz="2300" dirty="0" smtClean="0">
                <a:solidFill>
                  <a:schemeClr val="bg1"/>
                </a:solidFill>
              </a:rPr>
              <a:t>2018:  </a:t>
            </a:r>
            <a:r>
              <a:rPr lang="en-US" sz="2300" dirty="0">
                <a:solidFill>
                  <a:schemeClr val="bg1"/>
                </a:solidFill>
              </a:rPr>
              <a:t>Second paper submission</a:t>
            </a:r>
          </a:p>
          <a:p>
            <a:r>
              <a:rPr lang="en-US" sz="2300" dirty="0">
                <a:solidFill>
                  <a:schemeClr val="bg1"/>
                </a:solidFill>
              </a:rPr>
              <a:t>March </a:t>
            </a:r>
            <a:r>
              <a:rPr lang="en-US" sz="2300" dirty="0" smtClean="0">
                <a:solidFill>
                  <a:schemeClr val="bg1"/>
                </a:solidFill>
              </a:rPr>
              <a:t>2018: </a:t>
            </a:r>
            <a:r>
              <a:rPr lang="en-US" sz="2300" dirty="0">
                <a:solidFill>
                  <a:schemeClr val="bg1"/>
                </a:solidFill>
              </a:rPr>
              <a:t>Third paper preparation</a:t>
            </a:r>
          </a:p>
          <a:p>
            <a:r>
              <a:rPr lang="en-US" sz="2300" dirty="0">
                <a:solidFill>
                  <a:schemeClr val="bg1"/>
                </a:solidFill>
              </a:rPr>
              <a:t>August </a:t>
            </a:r>
            <a:r>
              <a:rPr lang="en-US" sz="2300" dirty="0" smtClean="0">
                <a:solidFill>
                  <a:schemeClr val="bg1"/>
                </a:solidFill>
              </a:rPr>
              <a:t>2018: Pre-submission </a:t>
            </a:r>
            <a:r>
              <a:rPr lang="en-US" sz="2300" dirty="0">
                <a:solidFill>
                  <a:schemeClr val="bg1"/>
                </a:solidFill>
              </a:rPr>
              <a:t>review</a:t>
            </a:r>
          </a:p>
          <a:p>
            <a:r>
              <a:rPr lang="en-US" sz="2300" dirty="0">
                <a:solidFill>
                  <a:schemeClr val="bg1"/>
                </a:solidFill>
              </a:rPr>
              <a:t>October </a:t>
            </a:r>
            <a:r>
              <a:rPr lang="en-US" sz="2300" dirty="0" smtClean="0">
                <a:solidFill>
                  <a:schemeClr val="bg1"/>
                </a:solidFill>
              </a:rPr>
              <a:t>2018: </a:t>
            </a:r>
            <a:r>
              <a:rPr lang="en-US" sz="2300" dirty="0">
                <a:solidFill>
                  <a:schemeClr val="bg1"/>
                </a:solidFill>
              </a:rPr>
              <a:t>Third paper submission</a:t>
            </a:r>
          </a:p>
          <a:p>
            <a:r>
              <a:rPr lang="en-US" sz="2300" dirty="0">
                <a:solidFill>
                  <a:schemeClr val="bg1"/>
                </a:solidFill>
              </a:rPr>
              <a:t>February </a:t>
            </a:r>
            <a:r>
              <a:rPr lang="en-US" sz="2300" dirty="0" smtClean="0">
                <a:solidFill>
                  <a:schemeClr val="bg1"/>
                </a:solidFill>
              </a:rPr>
              <a:t>2019: </a:t>
            </a:r>
            <a:r>
              <a:rPr lang="en-US" sz="2300" dirty="0">
                <a:solidFill>
                  <a:schemeClr val="bg1"/>
                </a:solidFill>
              </a:rPr>
              <a:t>Thesis submission.</a:t>
            </a:r>
          </a:p>
          <a:p>
            <a:pPr marL="285750" indent="-285750">
              <a:buFont typeface="Arial" charset="0"/>
              <a:buChar char="•"/>
            </a:pPr>
            <a:endParaRPr lang="en-US" sz="2300" dirty="0">
              <a:solidFill>
                <a:schemeClr val="bg1"/>
              </a:solidFill>
              <a:latin typeface="Bangla Sangam MN"/>
            </a:endParaRPr>
          </a:p>
        </p:txBody>
      </p:sp>
    </p:spTree>
    <p:extLst>
      <p:ext uri="{BB962C8B-B14F-4D97-AF65-F5344CB8AC3E}">
        <p14:creationId xmlns:p14="http://schemas.microsoft.com/office/powerpoint/2010/main" val="293445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Epoch of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6" y="2488378"/>
            <a:ext cx="11539917" cy="283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6" y="2138399"/>
            <a:ext cx="11539917" cy="3499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25" y="5324475"/>
            <a:ext cx="11539917" cy="463489"/>
          </a:xfrm>
          <a:prstGeom prst="rect">
            <a:avLst/>
          </a:prstGeom>
        </p:spPr>
      </p:pic>
      <p:sp>
        <p:nvSpPr>
          <p:cNvPr id="14" name="TextBox 13"/>
          <p:cNvSpPr txBox="1"/>
          <p:nvPr/>
        </p:nvSpPr>
        <p:spPr>
          <a:xfrm>
            <a:off x="9772650" y="5947196"/>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(Robertson, 2010)</a:t>
            </a:r>
            <a:endParaRPr lang="en-US" dirty="0">
              <a:solidFill>
                <a:schemeClr val="bg1"/>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54798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11" name="TextBox 10"/>
          <p:cNvSpPr txBox="1"/>
          <p:nvPr/>
        </p:nvSpPr>
        <p:spPr>
          <a:xfrm>
            <a:off x="529391" y="5101389"/>
            <a:ext cx="3785936" cy="1077218"/>
          </a:xfrm>
          <a:prstGeom prst="rect">
            <a:avLst/>
          </a:prstGeom>
          <a:noFill/>
        </p:spPr>
        <p:txBody>
          <a:bodyPr wrap="square" rtlCol="0">
            <a:spAutoFit/>
          </a:bodyPr>
          <a:lstStyle/>
          <a:p>
            <a:pPr algn="ctr"/>
            <a:r>
              <a:rPr lang="en-US" sz="3200" dirty="0" smtClean="0">
                <a:latin typeface="Bangla Sangam MN" charset="0"/>
                <a:ea typeface="Bangla Sangam MN" charset="0"/>
                <a:cs typeface="Bangla Sangam MN" charset="0"/>
              </a:rPr>
              <a:t>Galaxy Accretes Matter</a:t>
            </a:r>
            <a:endParaRPr lang="en-US" sz="3200" dirty="0">
              <a:latin typeface="Bangla Sangam MN" charset="0"/>
              <a:ea typeface="Bangla Sangam MN" charset="0"/>
              <a:cs typeface="Bangla Sangam MN" charset="0"/>
            </a:endParaRPr>
          </a:p>
        </p:txBody>
      </p:sp>
      <p:sp>
        <p:nvSpPr>
          <p:cNvPr id="12" name="TextBox 11"/>
          <p:cNvSpPr txBox="1"/>
          <p:nvPr/>
        </p:nvSpPr>
        <p:spPr>
          <a:xfrm>
            <a:off x="529391" y="2189748"/>
            <a:ext cx="3785936" cy="1077218"/>
          </a:xfrm>
          <a:prstGeom prst="rect">
            <a:avLst/>
          </a:prstGeom>
          <a:noFill/>
        </p:spPr>
        <p:txBody>
          <a:bodyPr wrap="square" rtlCol="0">
            <a:spAutoFit/>
          </a:bodyPr>
          <a:lstStyle/>
          <a:p>
            <a:pPr algn="ctr"/>
            <a:r>
              <a:rPr lang="en-US" sz="3200" dirty="0" smtClean="0">
                <a:latin typeface="Bangla Sangam MN" charset="0"/>
                <a:ea typeface="Bangla Sangam MN" charset="0"/>
                <a:cs typeface="Bangla Sangam MN" charset="0"/>
              </a:rPr>
              <a:t>Galaxy Forms Stars</a:t>
            </a:r>
            <a:endParaRPr lang="en-US" sz="3200" dirty="0">
              <a:latin typeface="Bangla Sangam MN" charset="0"/>
              <a:ea typeface="Bangla Sangam MN" charset="0"/>
              <a:cs typeface="Bangla Sangam MN" charset="0"/>
            </a:endParaRPr>
          </a:p>
        </p:txBody>
      </p:sp>
    </p:spTree>
    <p:extLst>
      <p:ext uri="{BB962C8B-B14F-4D97-AF65-F5344CB8AC3E}">
        <p14:creationId xmlns:p14="http://schemas.microsoft.com/office/powerpoint/2010/main" val="18665683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38" y="834719"/>
            <a:ext cx="12941154" cy="6184900"/>
          </a:xfrm>
          <a:prstGeom prst="rect">
            <a:avLst/>
          </a:prstGeom>
        </p:spPr>
      </p:pic>
      <p:sp>
        <p:nvSpPr>
          <p:cNvPr id="5" name="TextBox 4"/>
          <p:cNvSpPr txBox="1"/>
          <p:nvPr/>
        </p:nvSpPr>
        <p:spPr>
          <a:xfrm>
            <a:off x="1074156"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Forms </a:t>
            </a:r>
          </a:p>
          <a:p>
            <a:pPr algn="ctr"/>
            <a:r>
              <a:rPr lang="en-US" sz="2400" dirty="0" smtClean="0">
                <a:latin typeface="Bangla Sangam MN" charset="0"/>
                <a:ea typeface="Bangla Sangam MN" charset="0"/>
                <a:cs typeface="Bangla Sangam MN" charset="0"/>
              </a:rPr>
              <a:t>Stars</a:t>
            </a:r>
            <a:endParaRPr lang="en-US" sz="2400" dirty="0">
              <a:latin typeface="Bangla Sangam MN" charset="0"/>
              <a:ea typeface="Bangla Sangam MN" charset="0"/>
              <a:cs typeface="Bangla Sangam MN" charset="0"/>
            </a:endParaRPr>
          </a:p>
        </p:txBody>
      </p:sp>
      <p:sp>
        <p:nvSpPr>
          <p:cNvPr id="6" name="TextBox 5"/>
          <p:cNvSpPr txBox="1"/>
          <p:nvPr/>
        </p:nvSpPr>
        <p:spPr>
          <a:xfrm>
            <a:off x="1074156" y="3627333"/>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Accretes </a:t>
            </a:r>
          </a:p>
          <a:p>
            <a:pPr algn="ctr"/>
            <a:r>
              <a:rPr lang="en-US" sz="2400" dirty="0" smtClean="0">
                <a:latin typeface="Bangla Sangam MN" charset="0"/>
                <a:ea typeface="Bangla Sangam MN" charset="0"/>
                <a:cs typeface="Bangla Sangam MN" charset="0"/>
              </a:rPr>
              <a:t>Matter</a:t>
            </a:r>
            <a:endParaRPr lang="en-US" sz="2400" dirty="0">
              <a:latin typeface="Bangla Sangam MN" charset="0"/>
              <a:ea typeface="Bangla Sangam MN" charset="0"/>
              <a:cs typeface="Bangla Sangam MN" charset="0"/>
            </a:endParaRPr>
          </a:p>
        </p:txBody>
      </p:sp>
      <p:sp>
        <p:nvSpPr>
          <p:cNvPr id="7" name="TextBox 6"/>
          <p:cNvSpPr txBox="1"/>
          <p:nvPr/>
        </p:nvSpPr>
        <p:spPr>
          <a:xfrm>
            <a:off x="6376072"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Stars Emit</a:t>
            </a:r>
          </a:p>
          <a:p>
            <a:pPr algn="ctr"/>
            <a:r>
              <a:rPr lang="en-US" sz="2400" dirty="0" smtClean="0">
                <a:latin typeface="Bangla Sangam MN" charset="0"/>
                <a:ea typeface="Bangla Sangam MN" charset="0"/>
                <a:cs typeface="Bangla Sangam MN" charset="0"/>
              </a:rPr>
              <a:t>Photons</a:t>
            </a:r>
            <a:endParaRPr lang="en-US" sz="2400" dirty="0">
              <a:latin typeface="Bangla Sangam MN" charset="0"/>
              <a:ea typeface="Bangla Sangam MN" charset="0"/>
              <a:cs typeface="Bangla Sangam MN" charset="0"/>
            </a:endParaRPr>
          </a:p>
        </p:txBody>
      </p:sp>
      <p:sp>
        <p:nvSpPr>
          <p:cNvPr id="8" name="TextBox 7"/>
          <p:cNvSpPr txBox="1"/>
          <p:nvPr/>
        </p:nvSpPr>
        <p:spPr>
          <a:xfrm>
            <a:off x="6376072" y="360115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Photons Ionize</a:t>
            </a:r>
          </a:p>
          <a:p>
            <a:pPr algn="ctr"/>
            <a:r>
              <a:rPr lang="en-US" sz="2400" dirty="0" smtClean="0">
                <a:latin typeface="Bangla Sangam MN" charset="0"/>
                <a:ea typeface="Bangla Sangam MN" charset="0"/>
                <a:cs typeface="Bangla Sangam MN" charset="0"/>
              </a:rPr>
              <a:t>IGM</a:t>
            </a:r>
            <a:endParaRPr lang="en-US" sz="2400" dirty="0">
              <a:latin typeface="Bangla Sangam MN" charset="0"/>
              <a:ea typeface="Bangla Sangam MN" charset="0"/>
              <a:cs typeface="Bangla Sangam MN" charset="0"/>
            </a:endParaRPr>
          </a:p>
        </p:txBody>
      </p:sp>
      <p:sp>
        <p:nvSpPr>
          <p:cNvPr id="9" name="TextBox 8"/>
          <p:cNvSpPr txBox="1"/>
          <p:nvPr/>
        </p:nvSpPr>
        <p:spPr>
          <a:xfrm>
            <a:off x="3781928" y="581013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IGM Suppresses</a:t>
            </a:r>
          </a:p>
          <a:p>
            <a:pPr algn="ctr"/>
            <a:r>
              <a:rPr lang="en-US" sz="2400" dirty="0" smtClean="0">
                <a:latin typeface="Bangla Sangam MN" charset="0"/>
                <a:ea typeface="Bangla Sangam MN" charset="0"/>
                <a:cs typeface="Bangla Sangam MN" charset="0"/>
              </a:rPr>
              <a:t>Accretion</a:t>
            </a:r>
            <a:endParaRPr lang="en-US" sz="2400" dirty="0">
              <a:latin typeface="Bangla Sangam MN" charset="0"/>
              <a:ea typeface="Bangla Sangam MN" charset="0"/>
              <a:cs typeface="Bangla Sangam MN" charset="0"/>
            </a:endParaRPr>
          </a:p>
        </p:txBody>
      </p:sp>
      <p:sp>
        <p:nvSpPr>
          <p:cNvPr id="10"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Tree>
    <p:extLst>
      <p:ext uri="{BB962C8B-B14F-4D97-AF65-F5344CB8AC3E}">
        <p14:creationId xmlns:p14="http://schemas.microsoft.com/office/powerpoint/2010/main" val="1733502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11045"/>
            <a:ext cx="10515600" cy="1325564"/>
          </a:xfrm>
        </p:spPr>
        <p:txBody>
          <a:bodyPr>
            <a:normAutofit/>
          </a:bodyPr>
          <a:lstStyle/>
          <a:p>
            <a:r>
              <a:rPr lang="en-US" b="1" smtClean="0">
                <a:ln>
                  <a:solidFill>
                    <a:schemeClr val="tx1">
                      <a:alpha val="70000"/>
                    </a:schemeClr>
                  </a:solidFill>
                </a:ln>
                <a:solidFill>
                  <a:srgbClr val="C49B00"/>
                </a:solidFill>
                <a:latin typeface="Bangla Sangam MN" charset="0"/>
                <a:ea typeface="Bangla Sangam MN" charset="0"/>
                <a:cs typeface="Bangla Sangam MN" charset="0"/>
              </a:rPr>
              <a:t>Effect of Suppression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2" name="TextBox 1"/>
          <p:cNvSpPr txBox="1"/>
          <p:nvPr/>
        </p:nvSpPr>
        <p:spPr>
          <a:xfrm>
            <a:off x="2116465" y="5431536"/>
            <a:ext cx="3513645" cy="830997"/>
          </a:xfrm>
          <a:prstGeom prst="rect">
            <a:avLst/>
          </a:prstGeom>
          <a:noFill/>
        </p:spPr>
        <p:txBody>
          <a:bodyPr wrap="square" rtlCol="0">
            <a:spAutoFit/>
          </a:bodyPr>
          <a:lstStyle/>
          <a:p>
            <a:pPr algn="ctr"/>
            <a:r>
              <a:rPr lang="en-US" sz="2400" dirty="0" smtClean="0">
                <a:solidFill>
                  <a:schemeClr val="bg1"/>
                </a:solidFill>
                <a:latin typeface="Bangla Sangam MN" charset="0"/>
                <a:ea typeface="Bangla Sangam MN" charset="0"/>
                <a:cs typeface="Bangla Sangam MN" charset="0"/>
              </a:rPr>
              <a:t>Fiducial</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dirty="0" smtClean="0">
                <a:solidFill>
                  <a:schemeClr val="bg1"/>
                </a:solidFill>
                <a:latin typeface="Bangla Sangam MN" charset="0"/>
                <a:ea typeface="Bangla Sangam MN" charset="0"/>
                <a:cs typeface="Bangla Sangam MN" charset="0"/>
              </a:rPr>
              <a:t> = 9.8,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 8.5</a:t>
            </a:r>
          </a:p>
        </p:txBody>
      </p:sp>
      <p:sp>
        <p:nvSpPr>
          <p:cNvPr id="15" name="TextBox 14"/>
          <p:cNvSpPr txBox="1"/>
          <p:nvPr/>
        </p:nvSpPr>
        <p:spPr>
          <a:xfrm>
            <a:off x="6940460" y="5433462"/>
            <a:ext cx="3918202" cy="830997"/>
          </a:xfrm>
          <a:prstGeom prst="rect">
            <a:avLst/>
          </a:prstGeom>
          <a:noFill/>
        </p:spPr>
        <p:txBody>
          <a:bodyPr wrap="square" rtlCol="0">
            <a:spAutoFit/>
          </a:bodyPr>
          <a:lstStyle/>
          <a:p>
            <a:pPr algn="ctr"/>
            <a:r>
              <a:rPr lang="en-US" sz="2400" dirty="0" smtClean="0">
                <a:solidFill>
                  <a:schemeClr val="bg1"/>
                </a:solidFill>
                <a:latin typeface="Bangla Sangam MN" charset="0"/>
                <a:ea typeface="Bangla Sangam MN" charset="0"/>
                <a:cs typeface="Bangla Sangam MN" charset="0"/>
              </a:rPr>
              <a:t>No Suppression</a:t>
            </a:r>
          </a:p>
          <a:p>
            <a:r>
              <a:rPr lang="en-US" sz="2400" dirty="0" smtClean="0">
                <a:solidFill>
                  <a:schemeClr val="bg1"/>
                </a:solidFill>
                <a:latin typeface="Bangla Sangam MN" charset="0"/>
                <a:ea typeface="Bangla Sangam MN" charset="0"/>
                <a:cs typeface="Bangla Sangam MN" charset="0"/>
              </a:rPr>
              <a:t>z</a:t>
            </a:r>
            <a:r>
              <a:rPr lang="en-US" sz="2400" baseline="-25000" dirty="0" smtClean="0">
                <a:solidFill>
                  <a:schemeClr val="bg1"/>
                </a:solidFill>
                <a:latin typeface="Bangla Sangam MN" charset="0"/>
                <a:ea typeface="Bangla Sangam MN" charset="0"/>
                <a:cs typeface="Bangla Sangam MN" charset="0"/>
              </a:rPr>
              <a:t>50%</a:t>
            </a:r>
            <a:r>
              <a:rPr lang="en-US" sz="2400" dirty="0" smtClean="0">
                <a:solidFill>
                  <a:schemeClr val="bg1"/>
                </a:solidFill>
                <a:latin typeface="Bangla Sangam MN" charset="0"/>
                <a:ea typeface="Bangla Sangam MN" charset="0"/>
                <a:cs typeface="Bangla Sangam MN" charset="0"/>
              </a:rPr>
              <a:t> = 13.9, z</a:t>
            </a:r>
            <a:r>
              <a:rPr lang="en-US" sz="2400" baseline="-25000" dirty="0" smtClean="0">
                <a:solidFill>
                  <a:schemeClr val="bg1"/>
                </a:solidFill>
                <a:latin typeface="Bangla Sangam MN" charset="0"/>
                <a:ea typeface="Bangla Sangam MN" charset="0"/>
                <a:cs typeface="Bangla Sangam MN" charset="0"/>
              </a:rPr>
              <a:t>100%</a:t>
            </a:r>
            <a:r>
              <a:rPr lang="en-US" sz="2400" dirty="0" smtClean="0">
                <a:solidFill>
                  <a:schemeClr val="bg1"/>
                </a:solidFill>
                <a:latin typeface="Bangla Sangam MN" charset="0"/>
                <a:ea typeface="Bangla Sangam MN" charset="0"/>
                <a:cs typeface="Bangla Sangam MN" charset="0"/>
              </a:rPr>
              <a:t> = 12.9</a:t>
            </a:r>
          </a:p>
        </p:txBody>
      </p:sp>
      <p:sp>
        <p:nvSpPr>
          <p:cNvPr id="19" name="TextBox 18"/>
          <p:cNvSpPr txBox="1"/>
          <p:nvPr/>
        </p:nvSpPr>
        <p:spPr>
          <a:xfrm>
            <a:off x="4987482" y="6451099"/>
            <a:ext cx="2595606" cy="369332"/>
          </a:xfrm>
          <a:prstGeom prst="rect">
            <a:avLst/>
          </a:prstGeom>
          <a:noFill/>
        </p:spPr>
        <p:txBody>
          <a:bodyPr wrap="square" rtlCol="0">
            <a:spAutoFit/>
          </a:bodyPr>
          <a:lstStyle/>
          <a:p>
            <a:r>
              <a:rPr lang="en-US" dirty="0" smtClean="0">
                <a:solidFill>
                  <a:schemeClr val="bg1"/>
                </a:solidFill>
                <a:latin typeface="Bangla Sangam MN" charset="0"/>
                <a:ea typeface="Bangla Sangam MN" charset="0"/>
                <a:cs typeface="Bangla Sangam MN" charset="0"/>
              </a:rPr>
              <a:t>(</a:t>
            </a:r>
            <a:r>
              <a:rPr lang="en-US" dirty="0" err="1" smtClean="0">
                <a:solidFill>
                  <a:schemeClr val="bg1"/>
                </a:solidFill>
                <a:latin typeface="Bangla Sangam MN" charset="0"/>
                <a:ea typeface="Bangla Sangam MN" charset="0"/>
                <a:cs typeface="Bangla Sangam MN" charset="0"/>
              </a:rPr>
              <a:t>Iliev</a:t>
            </a:r>
            <a:r>
              <a:rPr lang="en-US" dirty="0" smtClean="0">
                <a:solidFill>
                  <a:schemeClr val="bg1"/>
                </a:solidFill>
                <a:latin typeface="Bangla Sangam MN" charset="0"/>
                <a:ea typeface="Bangla Sangam MN" charset="0"/>
                <a:cs typeface="Bangla Sangam MN" charset="0"/>
              </a:rPr>
              <a:t> et al., 2012)</a:t>
            </a:r>
            <a:endParaRPr lang="en-US" dirty="0">
              <a:solidFill>
                <a:schemeClr val="bg1"/>
              </a:solidFill>
              <a:latin typeface="Bangla Sangam MN" charset="0"/>
              <a:ea typeface="Bangla Sangam MN" charset="0"/>
              <a:cs typeface="Bangla Sangam MN"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163" y="1163810"/>
            <a:ext cx="3996499" cy="39964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122" y="1161288"/>
            <a:ext cx="4028330" cy="4038932"/>
          </a:xfrm>
          <a:prstGeom prst="rect">
            <a:avLst/>
          </a:prstGeom>
        </p:spPr>
      </p:pic>
    </p:spTree>
    <p:extLst>
      <p:ext uri="{BB962C8B-B14F-4D97-AF65-F5344CB8AC3E}">
        <p14:creationId xmlns:p14="http://schemas.microsoft.com/office/powerpoint/2010/main" val="309559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738" y="834719"/>
            <a:ext cx="12941154" cy="6184900"/>
          </a:xfrm>
          <a:prstGeom prst="rect">
            <a:avLst/>
          </a:prstGeom>
        </p:spPr>
      </p:pic>
      <p:sp>
        <p:nvSpPr>
          <p:cNvPr id="5" name="TextBox 4"/>
          <p:cNvSpPr txBox="1"/>
          <p:nvPr/>
        </p:nvSpPr>
        <p:spPr>
          <a:xfrm>
            <a:off x="1074156"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Forms </a:t>
            </a:r>
          </a:p>
          <a:p>
            <a:pPr algn="ctr"/>
            <a:r>
              <a:rPr lang="en-US" sz="2400" dirty="0" smtClean="0">
                <a:latin typeface="Bangla Sangam MN" charset="0"/>
                <a:ea typeface="Bangla Sangam MN" charset="0"/>
                <a:cs typeface="Bangla Sangam MN" charset="0"/>
              </a:rPr>
              <a:t>Stars</a:t>
            </a:r>
            <a:endParaRPr lang="en-US" sz="2400" dirty="0">
              <a:latin typeface="Bangla Sangam MN" charset="0"/>
              <a:ea typeface="Bangla Sangam MN" charset="0"/>
              <a:cs typeface="Bangla Sangam MN" charset="0"/>
            </a:endParaRPr>
          </a:p>
        </p:txBody>
      </p:sp>
      <p:sp>
        <p:nvSpPr>
          <p:cNvPr id="6" name="TextBox 5"/>
          <p:cNvSpPr txBox="1"/>
          <p:nvPr/>
        </p:nvSpPr>
        <p:spPr>
          <a:xfrm>
            <a:off x="1074156" y="3627333"/>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Galaxy Accretes </a:t>
            </a:r>
          </a:p>
          <a:p>
            <a:pPr algn="ctr"/>
            <a:r>
              <a:rPr lang="en-US" sz="2400" dirty="0" smtClean="0">
                <a:latin typeface="Bangla Sangam MN" charset="0"/>
                <a:ea typeface="Bangla Sangam MN" charset="0"/>
                <a:cs typeface="Bangla Sangam MN" charset="0"/>
              </a:rPr>
              <a:t>Matter</a:t>
            </a:r>
            <a:endParaRPr lang="en-US" sz="2400" dirty="0">
              <a:latin typeface="Bangla Sangam MN" charset="0"/>
              <a:ea typeface="Bangla Sangam MN" charset="0"/>
              <a:cs typeface="Bangla Sangam MN" charset="0"/>
            </a:endParaRPr>
          </a:p>
        </p:txBody>
      </p:sp>
      <p:sp>
        <p:nvSpPr>
          <p:cNvPr id="7" name="TextBox 6"/>
          <p:cNvSpPr txBox="1"/>
          <p:nvPr/>
        </p:nvSpPr>
        <p:spPr>
          <a:xfrm>
            <a:off x="6376072" y="1411778"/>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Stars Emit</a:t>
            </a:r>
          </a:p>
          <a:p>
            <a:pPr algn="ctr"/>
            <a:r>
              <a:rPr lang="en-US" sz="2400" dirty="0" smtClean="0">
                <a:latin typeface="Bangla Sangam MN" charset="0"/>
                <a:ea typeface="Bangla Sangam MN" charset="0"/>
                <a:cs typeface="Bangla Sangam MN" charset="0"/>
              </a:rPr>
              <a:t>Photons</a:t>
            </a:r>
            <a:endParaRPr lang="en-US" sz="2400" dirty="0">
              <a:latin typeface="Bangla Sangam MN" charset="0"/>
              <a:ea typeface="Bangla Sangam MN" charset="0"/>
              <a:cs typeface="Bangla Sangam MN" charset="0"/>
            </a:endParaRPr>
          </a:p>
        </p:txBody>
      </p:sp>
      <p:sp>
        <p:nvSpPr>
          <p:cNvPr id="8" name="TextBox 7"/>
          <p:cNvSpPr txBox="1"/>
          <p:nvPr/>
        </p:nvSpPr>
        <p:spPr>
          <a:xfrm>
            <a:off x="6376072" y="360115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Photons Ionize</a:t>
            </a:r>
          </a:p>
          <a:p>
            <a:pPr algn="ctr"/>
            <a:r>
              <a:rPr lang="en-US" sz="2400" dirty="0" smtClean="0">
                <a:latin typeface="Bangla Sangam MN" charset="0"/>
                <a:ea typeface="Bangla Sangam MN" charset="0"/>
                <a:cs typeface="Bangla Sangam MN" charset="0"/>
              </a:rPr>
              <a:t>IGM</a:t>
            </a:r>
            <a:endParaRPr lang="en-US" sz="2400" dirty="0">
              <a:latin typeface="Bangla Sangam MN" charset="0"/>
              <a:ea typeface="Bangla Sangam MN" charset="0"/>
              <a:cs typeface="Bangla Sangam MN" charset="0"/>
            </a:endParaRPr>
          </a:p>
        </p:txBody>
      </p:sp>
      <p:sp>
        <p:nvSpPr>
          <p:cNvPr id="9" name="TextBox 8"/>
          <p:cNvSpPr txBox="1"/>
          <p:nvPr/>
        </p:nvSpPr>
        <p:spPr>
          <a:xfrm>
            <a:off x="3781928" y="5810134"/>
            <a:ext cx="3785936" cy="830997"/>
          </a:xfrm>
          <a:prstGeom prst="rect">
            <a:avLst/>
          </a:prstGeom>
          <a:noFill/>
        </p:spPr>
        <p:txBody>
          <a:bodyPr wrap="square" rtlCol="0">
            <a:spAutoFit/>
          </a:bodyPr>
          <a:lstStyle/>
          <a:p>
            <a:pPr algn="ctr"/>
            <a:r>
              <a:rPr lang="en-US" sz="2400" dirty="0" smtClean="0">
                <a:latin typeface="Bangla Sangam MN" charset="0"/>
                <a:ea typeface="Bangla Sangam MN" charset="0"/>
                <a:cs typeface="Bangla Sangam MN" charset="0"/>
              </a:rPr>
              <a:t>IGM Suppresses</a:t>
            </a:r>
          </a:p>
          <a:p>
            <a:pPr algn="ctr"/>
            <a:r>
              <a:rPr lang="en-US" sz="2400" dirty="0" smtClean="0">
                <a:latin typeface="Bangla Sangam MN" charset="0"/>
                <a:ea typeface="Bangla Sangam MN" charset="0"/>
                <a:cs typeface="Bangla Sangam MN" charset="0"/>
              </a:rPr>
              <a:t>Accretion</a:t>
            </a:r>
            <a:endParaRPr lang="en-US" sz="2400" dirty="0">
              <a:latin typeface="Bangla Sangam MN" charset="0"/>
              <a:ea typeface="Bangla Sangam MN" charset="0"/>
              <a:cs typeface="Bangla Sangam MN" charset="0"/>
            </a:endParaRPr>
          </a:p>
        </p:txBody>
      </p:sp>
      <p:sp>
        <p:nvSpPr>
          <p:cNvPr id="10" name="Title 1"/>
          <p:cNvSpPr>
            <a:spLocks noGrp="1"/>
          </p:cNvSpPr>
          <p:nvPr>
            <p:ph type="title"/>
          </p:nvPr>
        </p:nvSpPr>
        <p:spPr>
          <a:xfrm>
            <a:off x="838200" y="0"/>
            <a:ext cx="10515600" cy="1325564"/>
          </a:xfrm>
        </p:spPr>
        <p:txBody>
          <a:bodyPr>
            <a:normAutofit/>
          </a:bodyPr>
          <a:lstStyle/>
          <a:p>
            <a:r>
              <a:rPr lang="en-US" b="1" dirty="0" smtClean="0">
                <a:ln>
                  <a:solidFill>
                    <a:schemeClr val="tx1">
                      <a:alpha val="70000"/>
                    </a:schemeClr>
                  </a:solidFill>
                </a:ln>
                <a:solidFill>
                  <a:srgbClr val="C49B00"/>
                </a:solidFill>
                <a:latin typeface="Bangla Sangam MN" charset="0"/>
                <a:ea typeface="Bangla Sangam MN" charset="0"/>
                <a:cs typeface="Bangla Sangam MN" charset="0"/>
              </a:rPr>
              <a:t>Galaxies and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12" name="Oval 11"/>
          <p:cNvSpPr/>
          <p:nvPr/>
        </p:nvSpPr>
        <p:spPr>
          <a:xfrm>
            <a:off x="7005392" y="2242775"/>
            <a:ext cx="2527296" cy="1120063"/>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p:cNvSpPr/>
          <p:nvPr/>
        </p:nvSpPr>
        <p:spPr>
          <a:xfrm>
            <a:off x="7360357" y="1317980"/>
            <a:ext cx="3583114" cy="71575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163896" y="2109023"/>
            <a:ext cx="5465762" cy="4331494"/>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503" y="5499303"/>
            <a:ext cx="732293" cy="77623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112" y="2519245"/>
            <a:ext cx="741549" cy="786042"/>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94" y="3582211"/>
            <a:ext cx="591712" cy="627215"/>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391" y="3056018"/>
            <a:ext cx="732293" cy="776231"/>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00" y="2112769"/>
            <a:ext cx="732293" cy="776231"/>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98" y="5510513"/>
            <a:ext cx="732293" cy="776231"/>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484" y="2202246"/>
            <a:ext cx="732293" cy="77623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932" y="3116426"/>
            <a:ext cx="732293" cy="77623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372" y="4278516"/>
            <a:ext cx="732293" cy="77623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755" y="4373615"/>
            <a:ext cx="732293" cy="77623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484" y="4856639"/>
            <a:ext cx="732293" cy="77623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136" y="5664286"/>
            <a:ext cx="732293" cy="77623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131" y="5382747"/>
            <a:ext cx="732293" cy="776231"/>
          </a:xfrm>
          <a:prstGeom prst="rect">
            <a:avLst/>
          </a:prstGeom>
        </p:spPr>
      </p:pic>
      <p:sp>
        <p:nvSpPr>
          <p:cNvPr id="25" name="Title 1"/>
          <p:cNvSpPr txBox="1">
            <a:spLocks/>
          </p:cNvSpPr>
          <p:nvPr/>
        </p:nvSpPr>
        <p:spPr>
          <a:xfrm>
            <a:off x="1408254" y="281458"/>
            <a:ext cx="9946511" cy="1350831"/>
          </a:xfrm>
          <a:prstGeom prst="rect">
            <a:avLst/>
          </a:prstGeom>
        </p:spPr>
        <p:txBody>
          <a:bodyPr vert="horz" lIns="91440" tIns="45720" rIns="91440" bIns="45720" rtlCol="0" anchor="ctr">
            <a:noAutofit/>
          </a:bodyPr>
          <a:lstStyle>
            <a:lvl1pPr algn="l" defTabSz="91436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a:solidFill>
                    <a:schemeClr val="tx1">
                      <a:alpha val="70000"/>
                    </a:schemeClr>
                  </a:solidFill>
                </a:ln>
                <a:solidFill>
                  <a:srgbClr val="C49B00"/>
                </a:solidFill>
                <a:latin typeface="Bangla Sangam MN" charset="0"/>
                <a:ea typeface="Bangla Sangam MN" charset="0"/>
                <a:cs typeface="Bangla Sangam MN" charset="0"/>
              </a:rPr>
              <a:t>How does </a:t>
            </a:r>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baseline="-25000" dirty="0" smtClean="0">
                <a:ln>
                  <a:solidFill>
                    <a:schemeClr val="tx1">
                      <a:alpha val="70000"/>
                    </a:schemeClr>
                  </a:solidFill>
                </a:ln>
                <a:solidFill>
                  <a:srgbClr val="C49B00"/>
                </a:solidFill>
                <a:latin typeface="Bangla Sangam MN" charset="0"/>
                <a:ea typeface="Bangla Sangam MN" charset="0"/>
                <a:cs typeface="Bangla Sangam MN" charset="0"/>
              </a:rPr>
              <a:t> </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impact reionization?</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454" y="3722250"/>
            <a:ext cx="732293" cy="776231"/>
          </a:xfrm>
          <a:prstGeom prst="rect">
            <a:avLst/>
          </a:prstGeom>
        </p:spPr>
      </p:pic>
      <p:sp>
        <p:nvSpPr>
          <p:cNvPr id="12" name="5-Point Star 11"/>
          <p:cNvSpPr/>
          <p:nvPr/>
        </p:nvSpPr>
        <p:spPr>
          <a:xfrm>
            <a:off x="6754954" y="5510513"/>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p:cNvSpPr/>
          <p:nvPr/>
        </p:nvSpPr>
        <p:spPr>
          <a:xfrm>
            <a:off x="6754954" y="229984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10858500" y="5660578"/>
            <a:ext cx="368300" cy="387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8589566" y="3504542"/>
            <a:ext cx="894556" cy="668942"/>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6594793" y="3385984"/>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8436443" y="5142059"/>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11247508" y="3255809"/>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10220396" y="4511522"/>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p:cNvSpPr/>
          <p:nvPr/>
        </p:nvSpPr>
        <p:spPr>
          <a:xfrm>
            <a:off x="8377508" y="2430015"/>
            <a:ext cx="306246" cy="26035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p:cNvSpPr/>
          <p:nvPr/>
        </p:nvSpPr>
        <p:spPr>
          <a:xfrm>
            <a:off x="7293642" y="3944887"/>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8571160" y="593661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9149973" y="462120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9484122" y="5787578"/>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9715500" y="2284416"/>
            <a:ext cx="1316038" cy="1101568"/>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9038" y="2112769"/>
            <a:ext cx="5465762" cy="4331494"/>
          </a:xfrm>
          <a:prstGeom prst="rect">
            <a:avLst/>
          </a:prstGeom>
          <a:solidFill>
            <a:schemeClr val="accent1">
              <a:lumMod val="40000"/>
              <a:lumOff val="60000"/>
            </a:schemeClr>
          </a:solidFill>
          <a:effectLst>
            <a:glow rad="152400">
              <a:srgbClr val="F4230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872" y="5491555"/>
            <a:ext cx="744979" cy="789678"/>
          </a:xfrm>
          <a:prstGeom prst="rect">
            <a:avLst/>
          </a:prstGeom>
        </p:spPr>
      </p:pic>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590" y="2117466"/>
            <a:ext cx="1952179" cy="2069310"/>
          </a:xfrm>
          <a:prstGeom prst="rect">
            <a:avLst/>
          </a:prstGeom>
        </p:spPr>
      </p:pic>
      <p:pic>
        <p:nvPicPr>
          <p:cNvPr id="107" name="Picture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08" y="3152413"/>
            <a:ext cx="1452901" cy="1540076"/>
          </a:xfrm>
          <a:prstGeom prst="rect">
            <a:avLst/>
          </a:prstGeom>
        </p:spPr>
      </p:pic>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533" y="3059764"/>
            <a:ext cx="732293" cy="776231"/>
          </a:xfrm>
          <a:prstGeom prst="rect">
            <a:avLst/>
          </a:prstGeom>
        </p:spPr>
      </p:pic>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38" y="2228277"/>
            <a:ext cx="418561" cy="443675"/>
          </a:xfrm>
          <a:prstGeom prst="rect">
            <a:avLst/>
          </a:prstGeom>
        </p:spPr>
      </p:pic>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662" y="5727436"/>
            <a:ext cx="442947" cy="469524"/>
          </a:xfrm>
          <a:prstGeom prst="rect">
            <a:avLst/>
          </a:prstGeom>
        </p:spPr>
      </p:pic>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267" y="2331893"/>
            <a:ext cx="446509" cy="473300"/>
          </a:xfrm>
          <a:prstGeom prst="rect">
            <a:avLst/>
          </a:prstGeom>
        </p:spPr>
      </p:pic>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09" y="3359415"/>
            <a:ext cx="342297" cy="362835"/>
          </a:xfrm>
          <a:prstGeom prst="rect">
            <a:avLst/>
          </a:prstGeom>
        </p:spPr>
      </p:pic>
      <p:pic>
        <p:nvPicPr>
          <p:cNvPr id="113" name="Picture 1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55" y="4373615"/>
            <a:ext cx="510012" cy="540613"/>
          </a:xfrm>
          <a:prstGeom prst="rect">
            <a:avLst/>
          </a:prstGeom>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942" y="4430379"/>
            <a:ext cx="605663" cy="642003"/>
          </a:xfrm>
          <a:prstGeom prst="rect">
            <a:avLst/>
          </a:prstGeom>
        </p:spPr>
      </p:pic>
      <p:pic>
        <p:nvPicPr>
          <p:cNvPr id="115" name="Picture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48" y="5054747"/>
            <a:ext cx="466563" cy="494557"/>
          </a:xfrm>
          <a:prstGeom prst="rect">
            <a:avLst/>
          </a:prstGeom>
        </p:spPr>
      </p:pic>
      <p:pic>
        <p:nvPicPr>
          <p:cNvPr id="116" name="Picture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02" y="5908280"/>
            <a:ext cx="402088" cy="426213"/>
          </a:xfrm>
          <a:prstGeom prst="rect">
            <a:avLst/>
          </a:prstGeom>
        </p:spPr>
      </p:pic>
      <p:pic>
        <p:nvPicPr>
          <p:cNvPr id="117" name="Picture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53" y="5298534"/>
            <a:ext cx="922724" cy="978088"/>
          </a:xfrm>
          <a:prstGeom prst="rect">
            <a:avLst/>
          </a:prstGeom>
        </p:spPr>
      </p:pic>
      <p:pic>
        <p:nvPicPr>
          <p:cNvPr id="118" name="Picture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02" y="3857763"/>
            <a:ext cx="409997" cy="434598"/>
          </a:xfrm>
          <a:prstGeom prst="rect">
            <a:avLst/>
          </a:prstGeom>
        </p:spPr>
      </p:pic>
      <p:sp>
        <p:nvSpPr>
          <p:cNvPr id="119" name="5-Point Star 118"/>
          <p:cNvSpPr/>
          <p:nvPr/>
        </p:nvSpPr>
        <p:spPr>
          <a:xfrm>
            <a:off x="830096" y="5514259"/>
            <a:ext cx="635000" cy="52070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5-Point Star 119"/>
          <p:cNvSpPr/>
          <p:nvPr/>
        </p:nvSpPr>
        <p:spPr>
          <a:xfrm>
            <a:off x="830096" y="230358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5-Point Star 120"/>
          <p:cNvSpPr/>
          <p:nvPr/>
        </p:nvSpPr>
        <p:spPr>
          <a:xfrm>
            <a:off x="4933642" y="5664324"/>
            <a:ext cx="368300" cy="387350"/>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2664708" y="3508288"/>
            <a:ext cx="894556" cy="668942"/>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p:cNvSpPr/>
          <p:nvPr/>
        </p:nvSpPr>
        <p:spPr>
          <a:xfrm>
            <a:off x="669935" y="3389730"/>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p:cNvSpPr/>
          <p:nvPr/>
        </p:nvSpPr>
        <p:spPr>
          <a:xfrm>
            <a:off x="2511585" y="5145805"/>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5-Point Star 124"/>
          <p:cNvSpPr/>
          <p:nvPr/>
        </p:nvSpPr>
        <p:spPr>
          <a:xfrm>
            <a:off x="5322650" y="3259555"/>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5-Point Star 125"/>
          <p:cNvSpPr/>
          <p:nvPr/>
        </p:nvSpPr>
        <p:spPr>
          <a:xfrm>
            <a:off x="4295538" y="4515268"/>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5-Point Star 126"/>
          <p:cNvSpPr/>
          <p:nvPr/>
        </p:nvSpPr>
        <p:spPr>
          <a:xfrm>
            <a:off x="2452650" y="2433761"/>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5-Point Star 127"/>
          <p:cNvSpPr/>
          <p:nvPr/>
        </p:nvSpPr>
        <p:spPr>
          <a:xfrm>
            <a:off x="1368784" y="3948633"/>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5-Point Star 128"/>
          <p:cNvSpPr/>
          <p:nvPr/>
        </p:nvSpPr>
        <p:spPr>
          <a:xfrm>
            <a:off x="2646302" y="5940356"/>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5-Point Star 129"/>
          <p:cNvSpPr/>
          <p:nvPr/>
        </p:nvSpPr>
        <p:spPr>
          <a:xfrm>
            <a:off x="3225115" y="4624952"/>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5-Point Star 130"/>
          <p:cNvSpPr/>
          <p:nvPr/>
        </p:nvSpPr>
        <p:spPr>
          <a:xfrm>
            <a:off x="3559264" y="5791324"/>
            <a:ext cx="306246" cy="260350"/>
          </a:xfrm>
          <a:prstGeom prst="star5">
            <a:avLst/>
          </a:prstGeom>
          <a:solidFill>
            <a:schemeClr val="bg1"/>
          </a:solidFill>
          <a:effectLst>
            <a:glow rad="50800">
              <a:srgbClr val="D71E02">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5-Point Star 131"/>
          <p:cNvSpPr/>
          <p:nvPr/>
        </p:nvSpPr>
        <p:spPr>
          <a:xfrm>
            <a:off x="3790642" y="2288162"/>
            <a:ext cx="1316038" cy="1101568"/>
          </a:xfrm>
          <a:prstGeom prst="star5">
            <a:avLst/>
          </a:prstGeom>
          <a:solidFill>
            <a:schemeClr val="bg1"/>
          </a:solidFill>
          <a:effectLst>
            <a:glow rad="101600">
              <a:srgbClr val="D71E02">
                <a:alpha val="7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063820" y="1400640"/>
            <a:ext cx="3903713" cy="633340"/>
          </a:xfrm>
          <a:prstGeom prst="rect">
            <a:avLst/>
          </a:prstGeom>
          <a:solidFill>
            <a:schemeClr val="bg1"/>
          </a:solidFill>
          <a:effectLst>
            <a:glow rad="127000">
              <a:srgbClr val="D71E02">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96" y="1463675"/>
            <a:ext cx="3748096" cy="505960"/>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055" y="1355897"/>
            <a:ext cx="3409950" cy="584200"/>
          </a:xfrm>
          <a:prstGeom prst="rect">
            <a:avLst/>
          </a:prstGeom>
        </p:spPr>
      </p:pic>
      <p:sp>
        <p:nvSpPr>
          <p:cNvPr id="136" name="5-Point Star 135"/>
          <p:cNvSpPr/>
          <p:nvPr/>
        </p:nvSpPr>
        <p:spPr>
          <a:xfrm flipV="1">
            <a:off x="626409" y="4622229"/>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5-Point Star 136"/>
          <p:cNvSpPr/>
          <p:nvPr/>
        </p:nvSpPr>
        <p:spPr>
          <a:xfrm flipV="1">
            <a:off x="2006687" y="3470572"/>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5-Point Star 137"/>
          <p:cNvSpPr/>
          <p:nvPr/>
        </p:nvSpPr>
        <p:spPr>
          <a:xfrm flipV="1">
            <a:off x="1982279" y="5916313"/>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5-Point Star 138"/>
          <p:cNvSpPr/>
          <p:nvPr/>
        </p:nvSpPr>
        <p:spPr>
          <a:xfrm flipV="1">
            <a:off x="4277532" y="534927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00" y="4519707"/>
            <a:ext cx="330260" cy="350076"/>
          </a:xfrm>
          <a:prstGeom prst="rect">
            <a:avLst/>
          </a:prstGeom>
        </p:spPr>
      </p:pic>
      <p:sp>
        <p:nvSpPr>
          <p:cNvPr id="145" name="5-Point Star 144"/>
          <p:cNvSpPr/>
          <p:nvPr/>
        </p:nvSpPr>
        <p:spPr>
          <a:xfrm flipV="1">
            <a:off x="5132619" y="434485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097" y="3407172"/>
            <a:ext cx="330260" cy="350076"/>
          </a:xfrm>
          <a:prstGeom prst="rect">
            <a:avLst/>
          </a:prstGeom>
        </p:spPr>
      </p:pic>
      <p:pic>
        <p:nvPicPr>
          <p:cNvPr id="148" name="Picture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046" y="5280024"/>
            <a:ext cx="330260" cy="350076"/>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01" y="5787578"/>
            <a:ext cx="330260" cy="350076"/>
          </a:xfrm>
          <a:prstGeom prst="rect">
            <a:avLst/>
          </a:prstGeom>
        </p:spPr>
      </p:pic>
      <p:pic>
        <p:nvPicPr>
          <p:cNvPr id="150" name="Picture 1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277" y="3956676"/>
            <a:ext cx="330260" cy="350076"/>
          </a:xfrm>
          <a:prstGeom prst="rect">
            <a:avLst/>
          </a:prstGeom>
        </p:spPr>
      </p:pic>
      <p:sp>
        <p:nvSpPr>
          <p:cNvPr id="140" name="5-Point Star 139"/>
          <p:cNvSpPr/>
          <p:nvPr/>
        </p:nvSpPr>
        <p:spPr>
          <a:xfrm flipV="1">
            <a:off x="7781188" y="5897006"/>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5-Point Star 140"/>
          <p:cNvSpPr/>
          <p:nvPr/>
        </p:nvSpPr>
        <p:spPr>
          <a:xfrm flipV="1">
            <a:off x="10313866" y="5384803"/>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5-Point Star 141"/>
          <p:cNvSpPr/>
          <p:nvPr/>
        </p:nvSpPr>
        <p:spPr>
          <a:xfrm flipV="1">
            <a:off x="6621913" y="462222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5-Point Star 142"/>
          <p:cNvSpPr/>
          <p:nvPr/>
        </p:nvSpPr>
        <p:spPr>
          <a:xfrm flipV="1">
            <a:off x="8028881" y="351195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5-Point Star 143"/>
          <p:cNvSpPr/>
          <p:nvPr/>
        </p:nvSpPr>
        <p:spPr>
          <a:xfrm flipV="1">
            <a:off x="11036183" y="406145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5-Point Star 150"/>
          <p:cNvSpPr/>
          <p:nvPr/>
        </p:nvSpPr>
        <p:spPr>
          <a:xfrm flipV="1">
            <a:off x="1664693" y="275147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5-Point Star 151"/>
          <p:cNvSpPr/>
          <p:nvPr/>
        </p:nvSpPr>
        <p:spPr>
          <a:xfrm flipV="1">
            <a:off x="5339254" y="240389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5-Point Star 152"/>
          <p:cNvSpPr/>
          <p:nvPr/>
        </p:nvSpPr>
        <p:spPr>
          <a:xfrm flipV="1">
            <a:off x="5333804" y="503949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flipV="1">
            <a:off x="1468081" y="4831852"/>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5-Point Star 154"/>
          <p:cNvSpPr/>
          <p:nvPr/>
        </p:nvSpPr>
        <p:spPr>
          <a:xfrm flipV="1">
            <a:off x="2430680" y="4689289"/>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5-Point Star 156"/>
          <p:cNvSpPr/>
          <p:nvPr/>
        </p:nvSpPr>
        <p:spPr>
          <a:xfrm flipV="1">
            <a:off x="3111754" y="276061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207" y="2667711"/>
            <a:ext cx="330260" cy="350076"/>
          </a:xfrm>
          <a:prstGeom prst="rect">
            <a:avLst/>
          </a:prstGeom>
        </p:spPr>
      </p:pic>
      <p:pic>
        <p:nvPicPr>
          <p:cNvPr id="162" name="Picture 1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207" y="4433337"/>
            <a:ext cx="330260" cy="350076"/>
          </a:xfrm>
          <a:prstGeom prst="rect">
            <a:avLst/>
          </a:prstGeom>
        </p:spPr>
      </p:pic>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926" y="4713115"/>
            <a:ext cx="330260" cy="350076"/>
          </a:xfrm>
          <a:prstGeom prst="rect">
            <a:avLst/>
          </a:prstGeom>
        </p:spPr>
      </p:pic>
      <p:sp>
        <p:nvSpPr>
          <p:cNvPr id="156" name="5-Point Star 155"/>
          <p:cNvSpPr/>
          <p:nvPr/>
        </p:nvSpPr>
        <p:spPr>
          <a:xfrm flipV="1">
            <a:off x="7675847" y="2764940"/>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5-Point Star 158"/>
          <p:cNvSpPr/>
          <p:nvPr/>
        </p:nvSpPr>
        <p:spPr>
          <a:xfrm flipV="1">
            <a:off x="8488659" y="4509674"/>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5-Point Star 159"/>
          <p:cNvSpPr/>
          <p:nvPr/>
        </p:nvSpPr>
        <p:spPr>
          <a:xfrm flipV="1">
            <a:off x="7259437" y="4837308"/>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946" y="4897344"/>
            <a:ext cx="330260" cy="350076"/>
          </a:xfrm>
          <a:prstGeom prst="rect">
            <a:avLst/>
          </a:prstGeom>
        </p:spPr>
      </p:pic>
      <p:sp>
        <p:nvSpPr>
          <p:cNvPr id="158" name="5-Point Star 157"/>
          <p:cNvSpPr/>
          <p:nvPr/>
        </p:nvSpPr>
        <p:spPr>
          <a:xfrm flipV="1">
            <a:off x="11152489" y="5009551"/>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2378" y="2290387"/>
            <a:ext cx="330260" cy="350076"/>
          </a:xfrm>
          <a:prstGeom prst="rect">
            <a:avLst/>
          </a:prstGeom>
        </p:spPr>
      </p:pic>
      <p:pic>
        <p:nvPicPr>
          <p:cNvPr id="168" name="Picture 1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745" y="2793799"/>
            <a:ext cx="330260" cy="350076"/>
          </a:xfrm>
          <a:prstGeom prst="rect">
            <a:avLst/>
          </a:prstGeom>
        </p:spPr>
      </p:pic>
      <p:sp>
        <p:nvSpPr>
          <p:cNvPr id="165" name="5-Point Star 164"/>
          <p:cNvSpPr/>
          <p:nvPr/>
        </p:nvSpPr>
        <p:spPr>
          <a:xfrm flipV="1">
            <a:off x="9217663" y="2883945"/>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5-Point Star 165"/>
          <p:cNvSpPr/>
          <p:nvPr/>
        </p:nvSpPr>
        <p:spPr>
          <a:xfrm flipV="1">
            <a:off x="11184804" y="2395166"/>
            <a:ext cx="148621" cy="140519"/>
          </a:xfrm>
          <a:prstGeom prst="star5">
            <a:avLst/>
          </a:prstGeom>
          <a:solidFill>
            <a:schemeClr val="bg1"/>
          </a:solidFill>
          <a:effectLst>
            <a:glow rad="12700">
              <a:srgbClr val="D71E02">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376262" y="3561818"/>
            <a:ext cx="9770744" cy="1446550"/>
          </a:xfrm>
          <a:prstGeom prst="rect">
            <a:avLst/>
          </a:prstGeom>
          <a:solidFill>
            <a:schemeClr val="bg1"/>
          </a:solidFill>
          <a:effectLst>
            <a:glow rad="127000">
              <a:srgbClr val="A11301">
                <a:alpha val="68000"/>
              </a:srgbClr>
            </a:glow>
          </a:effectLst>
        </p:spPr>
        <p:txBody>
          <a:bodyPr wrap="square" rtlCol="0">
            <a:spAutoFit/>
          </a:bodyPr>
          <a:lstStyle/>
          <a:p>
            <a:r>
              <a:rPr lang="en-US" sz="4400" dirty="0" smtClean="0">
                <a:ln w="8890">
                  <a:solidFill>
                    <a:schemeClr val="tx1">
                      <a:alpha val="70000"/>
                    </a:schemeClr>
                  </a:solidFill>
                </a:ln>
              </a:rPr>
              <a:t>The form of </a:t>
            </a:r>
            <a:r>
              <a:rPr lang="en-US" sz="4400" dirty="0" err="1" smtClean="0">
                <a:ln w="8890">
                  <a:solidFill>
                    <a:schemeClr val="tx1">
                      <a:alpha val="70000"/>
                    </a:schemeClr>
                  </a:solidFill>
                </a:ln>
              </a:rPr>
              <a:t>f</a:t>
            </a:r>
            <a:r>
              <a:rPr lang="en-US" sz="4400" baseline="-25000" dirty="0" err="1" smtClean="0">
                <a:ln w="8890">
                  <a:solidFill>
                    <a:schemeClr val="tx1">
                      <a:alpha val="70000"/>
                    </a:schemeClr>
                  </a:solidFill>
                </a:ln>
              </a:rPr>
              <a:t>esc</a:t>
            </a:r>
            <a:r>
              <a:rPr lang="en-US" sz="4400" dirty="0" smtClean="0">
                <a:ln w="8890">
                  <a:solidFill>
                    <a:schemeClr val="tx1">
                      <a:alpha val="70000"/>
                    </a:schemeClr>
                  </a:solidFill>
                </a:ln>
              </a:rPr>
              <a:t> can drastically affect the topology and duration of reionization.</a:t>
            </a:r>
          </a:p>
        </p:txBody>
      </p:sp>
    </p:spTree>
    <p:extLst>
      <p:ext uri="{BB962C8B-B14F-4D97-AF65-F5344CB8AC3E}">
        <p14:creationId xmlns:p14="http://schemas.microsoft.com/office/powerpoint/2010/main" val="1926949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5"/>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136"/>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138"/>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1"/>
                                        </p:tgtEl>
                                        <p:attrNameLst>
                                          <p:attrName>style.visibility</p:attrName>
                                        </p:attrNameLst>
                                      </p:cBhvr>
                                      <p:to>
                                        <p:strVal val="visible"/>
                                      </p:to>
                                    </p:set>
                                  </p:childTnLst>
                                </p:cTn>
                              </p:par>
                              <p:par>
                                <p:cTn id="97" presetID="1" presetClass="entr" presetSubtype="0" fill="hold" grpId="1"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2"/>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1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3"/>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15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4"/>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1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16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6"/>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1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5"/>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5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7"/>
                                        </p:tgtEl>
                                        <p:attrNameLst>
                                          <p:attrName>style.visibility</p:attrName>
                                        </p:attrNameLst>
                                      </p:cBhvr>
                                      <p:to>
                                        <p:strVal val="visible"/>
                                      </p:to>
                                    </p:set>
                                  </p:childTnLst>
                                </p:cTn>
                              </p:par>
                              <p:par>
                                <p:cTn id="129" presetID="1" presetClass="entr" presetSubtype="0" fill="hold" grpId="1" nodeType="withEffect">
                                  <p:stCondLst>
                                    <p:cond delay="0"/>
                                  </p:stCondLst>
                                  <p:childTnLst>
                                    <p:set>
                                      <p:cBhvr>
                                        <p:cTn id="130" dur="1" fill="hold">
                                          <p:stCondLst>
                                            <p:cond delay="0"/>
                                          </p:stCondLst>
                                        </p:cTn>
                                        <p:tgtEl>
                                          <p:spTgt spid="15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58"/>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15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59"/>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0"/>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160"/>
                                        </p:tgtEl>
                                        <p:attrNameLst>
                                          <p:attrName>style.visibility</p:attrName>
                                        </p:attrNameLst>
                                      </p:cBhvr>
                                      <p:to>
                                        <p:strVal val="visible"/>
                                      </p:to>
                                    </p:set>
                                  </p:childTnLst>
                                </p:cTn>
                              </p:par>
                              <p:par>
                                <p:cTn id="143" presetID="1" presetClass="entr" presetSubtype="0" fill="hold" grpId="1"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1" nodeType="withEffect">
                                  <p:stCondLst>
                                    <p:cond delay="0"/>
                                  </p:stCondLst>
                                  <p:childTnLst>
                                    <p:set>
                                      <p:cBhvr>
                                        <p:cTn id="146" dur="1" fill="hold">
                                          <p:stCondLst>
                                            <p:cond delay="0"/>
                                          </p:stCondLst>
                                        </p:cTn>
                                        <p:tgtEl>
                                          <p:spTgt spid="142"/>
                                        </p:tgtEl>
                                        <p:attrNameLst>
                                          <p:attrName>style.visibility</p:attrName>
                                        </p:attrNameLst>
                                      </p:cBhvr>
                                      <p:to>
                                        <p:strVal val="visible"/>
                                      </p:to>
                                    </p:set>
                                  </p:childTnLst>
                                </p:cTn>
                              </p:par>
                              <p:par>
                                <p:cTn id="147" presetID="1" presetClass="entr" presetSubtype="0" fill="hold" grpId="1" nodeType="withEffect">
                                  <p:stCondLst>
                                    <p:cond delay="0"/>
                                  </p:stCondLst>
                                  <p:childTnLst>
                                    <p:set>
                                      <p:cBhvr>
                                        <p:cTn id="148" dur="1" fill="hold">
                                          <p:stCondLst>
                                            <p:cond delay="0"/>
                                          </p:stCondLst>
                                        </p:cTn>
                                        <p:tgtEl>
                                          <p:spTgt spid="140"/>
                                        </p:tgtEl>
                                        <p:attrNameLst>
                                          <p:attrName>style.visibility</p:attrName>
                                        </p:attrNameLst>
                                      </p:cBhvr>
                                      <p:to>
                                        <p:strVal val="visible"/>
                                      </p:to>
                                    </p:set>
                                  </p:childTnLst>
                                </p:cTn>
                              </p:par>
                              <p:par>
                                <p:cTn id="149" presetID="1" presetClass="entr" presetSubtype="0" fill="hold" grpId="1" nodeType="withEffect">
                                  <p:stCondLst>
                                    <p:cond delay="0"/>
                                  </p:stCondLst>
                                  <p:childTnLst>
                                    <p:set>
                                      <p:cBhvr>
                                        <p:cTn id="150" dur="1" fill="hold">
                                          <p:stCondLst>
                                            <p:cond delay="0"/>
                                          </p:stCondLst>
                                        </p:cTn>
                                        <p:tgtEl>
                                          <p:spTgt spid="141"/>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14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3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4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1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1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1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1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46"/>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48"/>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49"/>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50"/>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12"/>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09"/>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1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10"/>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5"/>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13"/>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14"/>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6"/>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08"/>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61"/>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71"/>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69"/>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6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73"/>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66"/>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6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6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62"/>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70"/>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74"/>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72"/>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6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61"/>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62"/>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63"/>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64"/>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67"/>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6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4" grpId="0" animBg="1"/>
      <p:bldP spid="12" grpId="0" animBg="1"/>
      <p:bldP spid="5" grpId="0" animBg="1"/>
      <p:bldP spid="9" grpId="0" animBg="1"/>
      <p:bldP spid="10" grpId="0" animBg="1"/>
      <p:bldP spid="32" grpId="0" animBg="1"/>
      <p:bldP spid="33" grpId="0" animBg="1"/>
      <p:bldP spid="34" grpId="0" animBg="1"/>
      <p:bldP spid="35" grpId="0" animBg="1"/>
      <p:bldP spid="36" grpId="0" animBg="1"/>
      <p:bldP spid="37" grpId="0" animBg="1"/>
      <p:bldP spid="51" grpId="0" animBg="1"/>
      <p:bldP spid="52" grpId="0" animBg="1"/>
      <p:bldP spid="53" grpId="0" animBg="1"/>
      <p:bldP spid="7" grpId="0" animBg="1"/>
      <p:bldP spid="104"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6" grpId="0" animBg="1"/>
      <p:bldP spid="136" grpId="1" animBg="1"/>
      <p:bldP spid="137" grpId="0" animBg="1"/>
      <p:bldP spid="137" grpId="1" animBg="1"/>
      <p:bldP spid="138" grpId="0" animBg="1"/>
      <p:bldP spid="138" grpId="1" animBg="1"/>
      <p:bldP spid="139" grpId="0" animBg="1"/>
      <p:bldP spid="139" grpId="1" animBg="1"/>
      <p:bldP spid="145" grpId="0" animBg="1"/>
      <p:bldP spid="145"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7" grpId="0" animBg="1"/>
      <p:bldP spid="157" grpId="1" animBg="1"/>
      <p:bldP spid="156" grpId="0" animBg="1"/>
      <p:bldP spid="156" grpId="1" animBg="1"/>
      <p:bldP spid="159" grpId="0" animBg="1"/>
      <p:bldP spid="159" grpId="1" animBg="1"/>
      <p:bldP spid="160" grpId="0" animBg="1"/>
      <p:bldP spid="160" grpId="1" animBg="1"/>
      <p:bldP spid="158" grpId="0" animBg="1"/>
      <p:bldP spid="158" grpId="1" animBg="1"/>
      <p:bldP spid="165" grpId="0" animBg="1"/>
      <p:bldP spid="165" grpId="1" animBg="1"/>
      <p:bldP spid="166" grpId="0" animBg="1"/>
      <p:bldP spid="166" grpId="1"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6546" y="1647110"/>
            <a:ext cx="5422092" cy="2492990"/>
          </a:xfrm>
          <a:prstGeom prst="rect">
            <a:avLst/>
          </a:prstGeom>
          <a:noFill/>
        </p:spPr>
        <p:txBody>
          <a:bodyPr wrap="square" rtlCol="0">
            <a:spAutoFit/>
          </a:bodyPr>
          <a:lstStyle/>
          <a:p>
            <a:pPr marL="285739" indent="-285739">
              <a:buFont typeface="Arial" charset="0"/>
              <a:buChar char="•"/>
            </a:pPr>
            <a:r>
              <a:rPr lang="en-US" sz="2600" dirty="0">
                <a:solidFill>
                  <a:schemeClr val="bg1"/>
                </a:solidFill>
                <a:latin typeface="Bangla Sangam MN" charset="0"/>
                <a:ea typeface="Bangla Sangam MN" charset="0"/>
                <a:cs typeface="Bangla Sangam MN" charset="0"/>
              </a:rPr>
              <a:t>Stellar feedback + Supernovae blowouts move gas to outskirts</a:t>
            </a:r>
            <a:r>
              <a:rPr lang="en-US" sz="2600" dirty="0" smtClean="0">
                <a:solidFill>
                  <a:schemeClr val="bg1"/>
                </a:solidFill>
                <a:latin typeface="Bangla Sangam MN" charset="0"/>
                <a:ea typeface="Bangla Sangam MN" charset="0"/>
                <a:cs typeface="Bangla Sangam MN" charset="0"/>
              </a:rPr>
              <a:t>.</a:t>
            </a:r>
          </a:p>
          <a:p>
            <a:pPr marL="285739" indent="-285739">
              <a:buFont typeface="Arial" charset="0"/>
              <a:buChar char="•"/>
            </a:pPr>
            <a:endParaRPr lang="en-US" sz="2600" dirty="0">
              <a:solidFill>
                <a:schemeClr val="bg1"/>
              </a:solidFill>
              <a:latin typeface="Bangla Sangam MN" charset="0"/>
              <a:ea typeface="Bangla Sangam MN" charset="0"/>
              <a:cs typeface="Bangla Sangam MN" charset="0"/>
            </a:endParaRPr>
          </a:p>
          <a:p>
            <a:pPr marL="914361" lvl="1" indent="-457181">
              <a:buFont typeface="Wingdings" charset="2"/>
              <a:buChar char="Ø"/>
            </a:pPr>
            <a:r>
              <a:rPr lang="en-US" sz="2600" dirty="0">
                <a:solidFill>
                  <a:schemeClr val="bg1"/>
                </a:solidFill>
                <a:latin typeface="Bangla Sangam MN" charset="0"/>
                <a:ea typeface="Bangla Sangam MN" charset="0"/>
                <a:cs typeface="Bangla Sangam MN" charset="0"/>
              </a:rPr>
              <a:t>Photons can more easily escape into the IGM?</a:t>
            </a:r>
          </a:p>
        </p:txBody>
      </p:sp>
      <p:sp>
        <p:nvSpPr>
          <p:cNvPr id="12" name="Title 1"/>
          <p:cNvSpPr txBox="1">
            <a:spLocks/>
          </p:cNvSpPr>
          <p:nvPr/>
        </p:nvSpPr>
        <p:spPr>
          <a:xfrm>
            <a:off x="110451" y="283158"/>
            <a:ext cx="11972925" cy="135083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err="1" smtClean="0">
                <a:ln>
                  <a:solidFill>
                    <a:schemeClr val="tx1">
                      <a:alpha val="70000"/>
                    </a:schemeClr>
                  </a:solidFill>
                </a:ln>
                <a:solidFill>
                  <a:srgbClr val="C49B00"/>
                </a:solidFill>
                <a:latin typeface="Bangla Sangam MN" charset="0"/>
                <a:ea typeface="Bangla Sangam MN" charset="0"/>
                <a:cs typeface="Bangla Sangam MN" charset="0"/>
              </a:rPr>
              <a:t>f</a:t>
            </a:r>
            <a:r>
              <a:rPr lang="en-US" b="1" baseline="-25000" dirty="0" err="1" smtClean="0">
                <a:ln>
                  <a:solidFill>
                    <a:schemeClr val="tx1">
                      <a:alpha val="70000"/>
                    </a:schemeClr>
                  </a:solidFill>
                </a:ln>
                <a:solidFill>
                  <a:srgbClr val="C49B00"/>
                </a:solidFill>
                <a:latin typeface="Bangla Sangam MN" charset="0"/>
                <a:ea typeface="Bangla Sangam MN" charset="0"/>
                <a:cs typeface="Bangla Sangam MN" charset="0"/>
              </a:rPr>
              <a:t>esc</a:t>
            </a:r>
            <a:r>
              <a:rPr lang="en-US" b="1" dirty="0" smtClean="0">
                <a:ln>
                  <a:solidFill>
                    <a:schemeClr val="tx1">
                      <a:alpha val="70000"/>
                    </a:schemeClr>
                  </a:solidFill>
                </a:ln>
                <a:solidFill>
                  <a:srgbClr val="C49B00"/>
                </a:solidFill>
                <a:latin typeface="Bangla Sangam MN" charset="0"/>
                <a:ea typeface="Bangla Sangam MN" charset="0"/>
                <a:cs typeface="Bangla Sangam MN" charset="0"/>
              </a:rPr>
              <a:t> Depends On Galaxy Processes</a:t>
            </a:r>
            <a:endParaRPr lang="en-US" b="1" dirty="0">
              <a:ln>
                <a:solidFill>
                  <a:schemeClr val="tx1">
                    <a:alpha val="70000"/>
                  </a:schemeClr>
                </a:solidFill>
              </a:ln>
              <a:solidFill>
                <a:srgbClr val="C49B00"/>
              </a:solidFill>
              <a:latin typeface="Bangla Sangam MN" charset="0"/>
              <a:ea typeface="Bangla Sangam MN" charset="0"/>
              <a:cs typeface="Bangla Sangam MN" charset="0"/>
            </a:endParaRPr>
          </a:p>
        </p:txBody>
      </p:sp>
      <p:sp>
        <p:nvSpPr>
          <p:cNvPr id="14" name="TextBox 13"/>
          <p:cNvSpPr txBox="1"/>
          <p:nvPr/>
        </p:nvSpPr>
        <p:spPr>
          <a:xfrm>
            <a:off x="6536546" y="6385311"/>
            <a:ext cx="2595607" cy="369332"/>
          </a:xfrm>
          <a:prstGeom prst="rect">
            <a:avLst/>
          </a:prstGeom>
          <a:noFill/>
        </p:spPr>
        <p:txBody>
          <a:bodyPr wrap="square" rtlCol="0">
            <a:spAutoFit/>
          </a:bodyPr>
          <a:lstStyle/>
          <a:p>
            <a:r>
              <a:rPr lang="en-US" dirty="0">
                <a:solidFill>
                  <a:schemeClr val="bg1"/>
                </a:solidFill>
                <a:latin typeface="Bangla Sangam MN" charset="0"/>
                <a:ea typeface="Bangla Sangam MN" charset="0"/>
                <a:cs typeface="Bangla Sangam MN" charset="0"/>
              </a:rPr>
              <a:t>(</a:t>
            </a:r>
            <a:r>
              <a:rPr lang="en-US" dirty="0" err="1">
                <a:solidFill>
                  <a:schemeClr val="bg1"/>
                </a:solidFill>
                <a:latin typeface="Bangla Sangam MN" charset="0"/>
                <a:ea typeface="Bangla Sangam MN" charset="0"/>
                <a:cs typeface="Bangla Sangam MN" charset="0"/>
              </a:rPr>
              <a:t>Kimm</a:t>
            </a:r>
            <a:r>
              <a:rPr lang="en-US" dirty="0">
                <a:solidFill>
                  <a:schemeClr val="bg1"/>
                </a:solidFill>
                <a:latin typeface="Bangla Sangam MN" charset="0"/>
                <a:ea typeface="Bangla Sangam MN" charset="0"/>
                <a:cs typeface="Bangla Sangam MN" charset="0"/>
              </a:rPr>
              <a:t> et al., 2016)</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882" y="1549574"/>
            <a:ext cx="5131156" cy="5189027"/>
          </a:xfrm>
          <a:prstGeom prst="rect">
            <a:avLst/>
          </a:prstGeom>
        </p:spPr>
      </p:pic>
      <p:cxnSp>
        <p:nvCxnSpPr>
          <p:cNvPr id="16" name="Straight Arrow Connector 15"/>
          <p:cNvCxnSpPr/>
          <p:nvPr/>
        </p:nvCxnSpPr>
        <p:spPr>
          <a:xfrm flipV="1">
            <a:off x="2005263" y="4068476"/>
            <a:ext cx="1095125" cy="1195008"/>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5750" y="5538272"/>
            <a:ext cx="3104434" cy="1200329"/>
          </a:xfrm>
          <a:prstGeom prst="rect">
            <a:avLst/>
          </a:prstGeom>
          <a:noFill/>
        </p:spPr>
        <p:txBody>
          <a:bodyPr wrap="square" rtlCol="0">
            <a:spAutoFit/>
          </a:bodyPr>
          <a:lstStyle/>
          <a:p>
            <a:r>
              <a:rPr lang="en-US" sz="3600" dirty="0">
                <a:ln>
                  <a:solidFill>
                    <a:schemeClr val="tx1">
                      <a:alpha val="50000"/>
                    </a:schemeClr>
                  </a:solidFill>
                </a:ln>
                <a:solidFill>
                  <a:srgbClr val="C49B00"/>
                </a:solidFill>
                <a:latin typeface="Bangla Sangam MN" charset="0"/>
                <a:ea typeface="Bangla Sangam MN" charset="0"/>
                <a:cs typeface="Bangla Sangam MN" charset="0"/>
              </a:rPr>
              <a:t>Radiation </a:t>
            </a:r>
            <a:r>
              <a:rPr lang="en-US" sz="3600" dirty="0" smtClean="0">
                <a:ln>
                  <a:solidFill>
                    <a:schemeClr val="tx1">
                      <a:alpha val="50000"/>
                    </a:schemeClr>
                  </a:solidFill>
                </a:ln>
                <a:solidFill>
                  <a:srgbClr val="C49B00"/>
                </a:solidFill>
                <a:latin typeface="Bangla Sangam MN" charset="0"/>
                <a:ea typeface="Bangla Sangam MN" charset="0"/>
                <a:cs typeface="Bangla Sangam MN" charset="0"/>
              </a:rPr>
              <a:t>Feedback</a:t>
            </a:r>
            <a:endParaRPr lang="en-US" sz="3600" dirty="0">
              <a:ln>
                <a:solidFill>
                  <a:schemeClr val="tx1">
                    <a:alpha val="50000"/>
                  </a:schemeClr>
                </a:solidFill>
              </a:ln>
              <a:solidFill>
                <a:srgbClr val="C49B00"/>
              </a:solidFill>
              <a:latin typeface="Bangla Sangam MN" charset="0"/>
              <a:ea typeface="Bangla Sangam MN" charset="0"/>
              <a:cs typeface="Bangla Sangam MN" charset="0"/>
            </a:endParaRPr>
          </a:p>
        </p:txBody>
      </p:sp>
      <p:sp>
        <p:nvSpPr>
          <p:cNvPr id="20" name="TextBox 19"/>
          <p:cNvSpPr txBox="1"/>
          <p:nvPr/>
        </p:nvSpPr>
        <p:spPr>
          <a:xfrm>
            <a:off x="6536546" y="5295685"/>
            <a:ext cx="3104434" cy="646331"/>
          </a:xfrm>
          <a:prstGeom prst="rect">
            <a:avLst/>
          </a:prstGeom>
          <a:noFill/>
        </p:spPr>
        <p:txBody>
          <a:bodyPr wrap="square" rtlCol="0">
            <a:spAutoFit/>
          </a:bodyPr>
          <a:lstStyle/>
          <a:p>
            <a:r>
              <a:rPr lang="en-US" sz="3600" dirty="0" smtClean="0">
                <a:ln>
                  <a:solidFill>
                    <a:schemeClr val="tx1">
                      <a:alpha val="50000"/>
                    </a:schemeClr>
                  </a:solidFill>
                </a:ln>
                <a:solidFill>
                  <a:srgbClr val="C49B00"/>
                </a:solidFill>
                <a:latin typeface="Bangla Sangam MN" charset="0"/>
                <a:ea typeface="Bangla Sangam MN" charset="0"/>
                <a:cs typeface="Bangla Sangam MN" charset="0"/>
              </a:rPr>
              <a:t>SN Blowout</a:t>
            </a:r>
            <a:endParaRPr lang="en-US" sz="3600" dirty="0">
              <a:ln>
                <a:solidFill>
                  <a:schemeClr val="tx1">
                    <a:alpha val="50000"/>
                  </a:schemeClr>
                </a:solidFill>
              </a:ln>
              <a:solidFill>
                <a:srgbClr val="C49B00"/>
              </a:solidFill>
              <a:latin typeface="Bangla Sangam MN" charset="0"/>
              <a:ea typeface="Bangla Sangam MN" charset="0"/>
              <a:cs typeface="Bangla Sangam MN" charset="0"/>
            </a:endParaRPr>
          </a:p>
        </p:txBody>
      </p:sp>
      <p:cxnSp>
        <p:nvCxnSpPr>
          <p:cNvPr id="21" name="Straight Arrow Connector 20"/>
          <p:cNvCxnSpPr/>
          <p:nvPr/>
        </p:nvCxnSpPr>
        <p:spPr>
          <a:xfrm flipH="1" flipV="1">
            <a:off x="4262821" y="3753616"/>
            <a:ext cx="2273725" cy="1509868"/>
          </a:xfrm>
          <a:prstGeom prst="straightConnector1">
            <a:avLst/>
          </a:prstGeom>
          <a:ln w="63500">
            <a:solidFill>
              <a:srgbClr val="C49B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2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16979</TotalTime>
  <Words>1124</Words>
  <Application>Microsoft Macintosh PowerPoint</Application>
  <PresentationFormat>Widescreen</PresentationFormat>
  <Paragraphs>194</Paragraphs>
  <Slides>22</Slides>
  <Notes>16</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Bangla Sangam MN</vt:lpstr>
      <vt:lpstr>Calibri</vt:lpstr>
      <vt:lpstr>Calibri Light</vt:lpstr>
      <vt:lpstr>Comic Sans MS</vt:lpstr>
      <vt:lpstr>Wingdings</vt:lpstr>
      <vt:lpstr>Arial</vt:lpstr>
      <vt:lpstr>Office Theme</vt:lpstr>
      <vt:lpstr>PowerPoint Presentation</vt:lpstr>
      <vt:lpstr>Overview</vt:lpstr>
      <vt:lpstr>Epoch of Reionization</vt:lpstr>
      <vt:lpstr>Galaxies and Reionization</vt:lpstr>
      <vt:lpstr>Galaxies and Reionization</vt:lpstr>
      <vt:lpstr>Effect of Suppression</vt:lpstr>
      <vt:lpstr>Galaxies and Reionization</vt:lpstr>
      <vt:lpstr>PowerPoint Presentation</vt:lpstr>
      <vt:lpstr>PowerPoint Presentation</vt:lpstr>
      <vt:lpstr>Galaxies and Reionization</vt:lpstr>
      <vt:lpstr>My Aim</vt:lpstr>
      <vt:lpstr>Takes Two To Tango</vt:lpstr>
      <vt:lpstr>Semi-Analytic Models </vt:lpstr>
      <vt:lpstr>Supernova Feedback</vt:lpstr>
      <vt:lpstr>PowerPoint Presentation</vt:lpstr>
      <vt:lpstr>Escape Fraction Parameterization</vt:lpstr>
      <vt:lpstr>Ionizing Photons</vt:lpstr>
      <vt:lpstr>PowerPoint Presentation</vt:lpstr>
      <vt:lpstr>Preliminary Results</vt:lpstr>
      <vt:lpstr>Preliminary Results</vt:lpstr>
      <vt:lpstr>The Next 12 Months</vt:lpstr>
      <vt:lpstr>Timeline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Reionization Through Semi-Analytic Galaxy Formation</dc:title>
  <dc:creator>Microsoft Office User</dc:creator>
  <cp:lastModifiedBy>Microsoft Office User</cp:lastModifiedBy>
  <cp:revision>188</cp:revision>
  <cp:lastPrinted>2017-07-03T02:15:22Z</cp:lastPrinted>
  <dcterms:created xsi:type="dcterms:W3CDTF">2017-03-11T10:32:14Z</dcterms:created>
  <dcterms:modified xsi:type="dcterms:W3CDTF">2017-08-25T03:41:59Z</dcterms:modified>
</cp:coreProperties>
</file>